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52"/>
  </p:notesMasterIdLst>
  <p:sldIdLst>
    <p:sldId id="294" r:id="rId5"/>
    <p:sldId id="363" r:id="rId6"/>
    <p:sldId id="364" r:id="rId7"/>
    <p:sldId id="343" r:id="rId8"/>
    <p:sldId id="344" r:id="rId9"/>
    <p:sldId id="345" r:id="rId10"/>
    <p:sldId id="346" r:id="rId11"/>
    <p:sldId id="350" r:id="rId12"/>
    <p:sldId id="347" r:id="rId13"/>
    <p:sldId id="351" r:id="rId14"/>
    <p:sldId id="365" r:id="rId15"/>
    <p:sldId id="290" r:id="rId16"/>
    <p:sldId id="263" r:id="rId17"/>
    <p:sldId id="264" r:id="rId18"/>
    <p:sldId id="266" r:id="rId19"/>
    <p:sldId id="291" r:id="rId20"/>
    <p:sldId id="267" r:id="rId21"/>
    <p:sldId id="336" r:id="rId22"/>
    <p:sldId id="318" r:id="rId23"/>
    <p:sldId id="337" r:id="rId24"/>
    <p:sldId id="338" r:id="rId25"/>
    <p:sldId id="319" r:id="rId26"/>
    <p:sldId id="332" r:id="rId27"/>
    <p:sldId id="339" r:id="rId28"/>
    <p:sldId id="333" r:id="rId29"/>
    <p:sldId id="340" r:id="rId30"/>
    <p:sldId id="341" r:id="rId31"/>
    <p:sldId id="334" r:id="rId32"/>
    <p:sldId id="323" r:id="rId33"/>
    <p:sldId id="335" r:id="rId34"/>
    <p:sldId id="324" r:id="rId35"/>
    <p:sldId id="354" r:id="rId36"/>
    <p:sldId id="353" r:id="rId37"/>
    <p:sldId id="352" r:id="rId38"/>
    <p:sldId id="355" r:id="rId39"/>
    <p:sldId id="296" r:id="rId40"/>
    <p:sldId id="297" r:id="rId41"/>
    <p:sldId id="361" r:id="rId42"/>
    <p:sldId id="356" r:id="rId43"/>
    <p:sldId id="362" r:id="rId44"/>
    <p:sldId id="359" r:id="rId45"/>
    <p:sldId id="360" r:id="rId46"/>
    <p:sldId id="357" r:id="rId47"/>
    <p:sldId id="358" r:id="rId48"/>
    <p:sldId id="310" r:id="rId49"/>
    <p:sldId id="298" r:id="rId50"/>
    <p:sldId id="261" r:id="rId51"/>
  </p:sldIdLst>
  <p:sldSz cx="9144000" cy="6858000" type="screen4x3"/>
  <p:notesSz cx="6858000" cy="9144000"/>
  <p:custDataLst>
    <p:tags r:id="rId5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979" autoAdjust="0"/>
  </p:normalViewPr>
  <p:slideViewPr>
    <p:cSldViewPr>
      <p:cViewPr varScale="1">
        <p:scale>
          <a:sx n="63" d="100"/>
          <a:sy n="63" d="100"/>
        </p:scale>
        <p:origin x="1404"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gs" Target="tags/tag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4/20/2020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58310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905269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83455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34498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23721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94446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093233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77378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72795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extLst>
      <p:ext uri="{BB962C8B-B14F-4D97-AF65-F5344CB8AC3E}">
        <p14:creationId xmlns:p14="http://schemas.microsoft.com/office/powerpoint/2010/main" val="3661929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02331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418067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96015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146208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910376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1511902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2165291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433086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8964095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9148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618234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5275593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118066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5384193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129575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374629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7970757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3616244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7685156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712006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7327633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28929663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2276521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37795746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extLst>
      <p:ext uri="{BB962C8B-B14F-4D97-AF65-F5344CB8AC3E}">
        <p14:creationId xmlns:p14="http://schemas.microsoft.com/office/powerpoint/2010/main" val="13804264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47</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3.jpeg"/><Relationship Id="rId12"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1.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image" Target="../media/image5.png"/><Relationship Id="rId10" Type="http://schemas.openxmlformats.org/officeDocument/2006/relationships/image" Target="../media/image9.png"/><Relationship Id="rId4" Type="http://schemas.openxmlformats.org/officeDocument/2006/relationships/image" Target="../media/image4.jpeg"/><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31.xml"/><Relationship Id="rId6" Type="http://schemas.openxmlformats.org/officeDocument/2006/relationships/image" Target="../media/image13.png"/><Relationship Id="rId5" Type="http://schemas.openxmlformats.org/officeDocument/2006/relationships/image" Target="../media/image3.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9.jpeg"/><Relationship Id="rId4" Type="http://schemas.openxmlformats.org/officeDocument/2006/relationships/image" Target="../media/image28.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7.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0" y="0"/>
            <a:ext cx="9144000" cy="1143000"/>
            <a:chOff x="0" y="0"/>
            <a:chExt cx="9144000" cy="1143000"/>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250448"/>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371600"/>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688610"/>
            <a:ext cx="838200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a:t>
            </a:r>
            <a:r>
              <a:rPr lang="en-US" altLang="en-US" sz="2800" b="1" dirty="0" smtClean="0">
                <a:solidFill>
                  <a:srgbClr val="FF0000"/>
                </a:solidFill>
                <a:latin typeface="Times New Roman" panose="02020603050405020304" pitchFamily="18" charset="0"/>
                <a:cs typeface="Times New Roman" panose="02020603050405020304" pitchFamily="18" charset="0"/>
              </a:rPr>
              <a:t>NGHỀ</a:t>
            </a:r>
          </a:p>
          <a:p>
            <a:pPr algn="ctr" eaLnBrk="1" hangingPunct="1"/>
            <a:r>
              <a:rPr lang="en-US" altLang="en-US" sz="2800" b="1" dirty="0" err="1" smtClean="0">
                <a:solidFill>
                  <a:srgbClr val="00B0F0"/>
                </a:solidFill>
                <a:latin typeface="Times New Roman" panose="02020603050405020304" pitchFamily="18" charset="0"/>
                <a:cs typeface="Times New Roman" panose="02020603050405020304" pitchFamily="18" charset="0"/>
              </a:rPr>
              <a:t>Năm</a:t>
            </a:r>
            <a:r>
              <a:rPr lang="en-US" altLang="en-US" sz="2800" b="1" dirty="0" smtClean="0">
                <a:solidFill>
                  <a:srgbClr val="00B0F0"/>
                </a:solidFill>
                <a:latin typeface="Times New Roman" panose="02020603050405020304" pitchFamily="18" charset="0"/>
                <a:cs typeface="Times New Roman" panose="02020603050405020304" pitchFamily="18" charset="0"/>
              </a:rPr>
              <a:t> học: 2019 - 2020</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370493"/>
            <a:ext cx="5715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2" name="Slide Number Placeholder 26">
            <a:extLst>
              <a:ext uri="{FF2B5EF4-FFF2-40B4-BE49-F238E27FC236}">
                <a16:creationId xmlns:a16="http://schemas.microsoft.com/office/drawing/2014/main" id="{E12F5FA4-5889-4780-AEFF-2E9753DE8C1C}"/>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a:t>
            </a:fld>
            <a:r>
              <a:rPr lang="en-US" sz="1600" b="1" dirty="0" smtClean="0">
                <a:solidFill>
                  <a:srgbClr val="002060"/>
                </a:solidFill>
                <a:latin typeface="+mj-lt"/>
              </a:rPr>
              <a:t>/47</a:t>
            </a:r>
            <a:endParaRPr lang="en-US" sz="1600" b="1" dirty="0">
              <a:solidFill>
                <a:srgbClr val="002060"/>
              </a:solidFill>
              <a:latin typeface="+mj-lt"/>
            </a:endParaRPr>
          </a:p>
        </p:txBody>
      </p:sp>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2</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152400" y="1295400"/>
            <a:ext cx="8813800" cy="4955203"/>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1. </a:t>
            </a:r>
            <a:r>
              <a:rPr lang="vi-VN" sz="2800" b="1" dirty="0" smtClean="0">
                <a:solidFill>
                  <a:srgbClr val="002060"/>
                </a:solidFill>
                <a:latin typeface="Times New Roman" panose="02020603050405020304" pitchFamily="18" charset="0"/>
                <a:cs typeface="Times New Roman" panose="02020603050405020304" pitchFamily="18" charset="0"/>
              </a:rPr>
              <a:t>Nghiêm cấm </a:t>
            </a:r>
            <a:r>
              <a:rPr lang="vi-VN" sz="2800" b="1" dirty="0">
                <a:solidFill>
                  <a:srgbClr val="002060"/>
                </a:solidFill>
                <a:latin typeface="Times New Roman" panose="02020603050405020304" pitchFamily="18" charset="0"/>
                <a:cs typeface="Times New Roman" panose="02020603050405020304" pitchFamily="18" charset="0"/>
              </a:rPr>
              <a:t>cung cấp tài khoản (ID) và mật khẩu của lớp học trực tuyến cho người khác. </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just"/>
            <a:endParaRPr lang="en-US" b="1" dirty="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vở</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dùng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tìm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các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chưa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nhờ</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hướng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a:solidFill>
                  <a:srgbClr val="002060"/>
                </a:solidFill>
                <a:latin typeface="Times New Roman" panose="02020603050405020304" pitchFamily="18" charset="0"/>
                <a:cs typeface="Times New Roman" panose="02020603050405020304" pitchFamily="18" charset="0"/>
              </a:rPr>
              <a:t>4</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phòng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ít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nhất</a:t>
            </a:r>
            <a:r>
              <a:rPr lang="en-US" sz="2800" dirty="0" smtClean="0">
                <a:solidFill>
                  <a:srgbClr val="002060"/>
                </a:solidFill>
                <a:latin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cs typeface="Times New Roman" panose="02020603050405020304" pitchFamily="18" charset="0"/>
              </a:rPr>
              <a:t>phút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ổn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truyền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mình</a:t>
            </a:r>
            <a:r>
              <a:rPr lang="en-US" sz="2800" dirty="0" smtClean="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63157848"/>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3</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84160" y="1295400"/>
            <a:ext cx="8983640" cy="4801314"/>
          </a:xfrm>
          <a:prstGeom prst="rect">
            <a:avLst/>
          </a:prstGeom>
          <a:noFill/>
        </p:spPr>
        <p:txBody>
          <a:bodyPr wrap="square" rtlCol="0">
            <a:spAutoFit/>
          </a:bodyPr>
          <a:lstStyle/>
          <a:p>
            <a:pPr algn="just"/>
            <a:r>
              <a:rPr lang="en-US" sz="2800" b="1" dirty="0">
                <a:solidFill>
                  <a:srgbClr val="002060"/>
                </a:solidFill>
                <a:latin typeface="Times New Roman" panose="02020603050405020304" pitchFamily="18" charset="0"/>
                <a:cs typeface="Times New Roman" panose="02020603050405020304" pitchFamily="18" charset="0"/>
              </a:rPr>
              <a:t>5</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tắt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Webcam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theo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dõi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tương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phát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hoặc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muốn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hồi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a:solidFill>
                  <a:srgbClr val="002060"/>
                </a:solidFill>
                <a:latin typeface="Times New Roman" panose="02020603050405020304" pitchFamily="18" charset="0"/>
                <a:cs typeface="Times New Roman" panose="02020603050405020304" pitchFamily="18" charset="0"/>
              </a:rPr>
              <a:t>6</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giác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chép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túc</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a:solidFill>
                  <a:srgbClr val="002060"/>
                </a:solidFill>
                <a:latin typeface="Times New Roman" panose="02020603050405020304" pitchFamily="18" charset="0"/>
                <a:cs typeface="Times New Roman" panose="02020603050405020304" pitchFamily="18" charset="0"/>
              </a:rPr>
              <a:t>7</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n</a:t>
            </a:r>
            <a:r>
              <a:rPr lang="vi-VN" sz="2800" dirty="0" smtClean="0">
                <a:solidFill>
                  <a:srgbClr val="002060"/>
                </a:solidFill>
                <a:latin typeface="Times New Roman" panose="02020603050405020304" pitchFamily="18" charset="0"/>
                <a:cs typeface="Times New Roman" panose="02020603050405020304" pitchFamily="18" charset="0"/>
              </a:rPr>
              <a:t>gồi </a:t>
            </a:r>
            <a:r>
              <a:rPr lang="vi-VN" sz="2800" dirty="0">
                <a:solidFill>
                  <a:srgbClr val="002060"/>
                </a:solidFill>
                <a:latin typeface="Times New Roman" panose="02020603050405020304" pitchFamily="18" charset="0"/>
                <a:cs typeface="Times New Roman" panose="02020603050405020304" pitchFamily="18" charset="0"/>
              </a:rPr>
              <a:t>học ngay ngắn và tập trung như khi học trên lớp, trang </a:t>
            </a:r>
            <a:r>
              <a:rPr lang="vi-VN" sz="2800" dirty="0" smtClean="0">
                <a:solidFill>
                  <a:srgbClr val="002060"/>
                </a:solidFill>
                <a:latin typeface="Times New Roman" panose="02020603050405020304" pitchFamily="18" charset="0"/>
                <a:cs typeface="Times New Roman" panose="02020603050405020304" pitchFamily="18" charset="0"/>
              </a:rPr>
              <a:t>phục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lời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lịch </a:t>
            </a:r>
            <a:r>
              <a:rPr lang="vi-VN" sz="2800" dirty="0" smtClean="0">
                <a:solidFill>
                  <a:srgbClr val="002060"/>
                </a:solidFill>
                <a:latin typeface="Times New Roman" panose="02020603050405020304" pitchFamily="18" charset="0"/>
                <a:cs typeface="Times New Roman" panose="02020603050405020304" pitchFamily="18" charset="0"/>
              </a:rPr>
              <a:t>sự.</a:t>
            </a:r>
            <a:endParaRPr lang="en-US" sz="2800"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a:solidFill>
                  <a:srgbClr val="002060"/>
                </a:solidFill>
                <a:latin typeface="Times New Roman" panose="02020603050405020304" pitchFamily="18" charset="0"/>
                <a:cs typeface="Times New Roman" panose="02020603050405020304" pitchFamily="18" charset="0"/>
              </a:rPr>
              <a:t>8</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chuyện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việc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riêng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bật </a:t>
            </a:r>
            <a:r>
              <a:rPr lang="vi-VN" sz="2800" dirty="0">
                <a:solidFill>
                  <a:srgbClr val="002060"/>
                </a:solidFill>
                <a:latin typeface="Times New Roman" panose="02020603050405020304" pitchFamily="18" charset="0"/>
                <a:cs typeface="Times New Roman" panose="02020603050405020304" pitchFamily="18" charset="0"/>
              </a:rPr>
              <a:t>các thiết bị, chương trình </a:t>
            </a:r>
            <a:r>
              <a:rPr lang="vi-VN" sz="2800" dirty="0" smtClean="0">
                <a:solidFill>
                  <a:srgbClr val="002060"/>
                </a:solidFill>
                <a:latin typeface="Times New Roman" panose="02020603050405020304" pitchFamily="18" charset="0"/>
                <a:cs typeface="Times New Roman" panose="02020603050405020304" pitchFamily="18" charset="0"/>
              </a:rPr>
              <a:t>khác</a:t>
            </a:r>
            <a:r>
              <a:rPr lang="en-US" sz="2800" dirty="0" smtClean="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34094173"/>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599182"/>
            <a:ext cx="8983640" cy="1077218"/>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GIỚI THIỆU VỊ TRÍ VÀ NỘI DUNG </a:t>
            </a:r>
          </a:p>
          <a:p>
            <a:pPr algn="ctr"/>
            <a:r>
              <a:rPr lang="en-US" sz="3200" b="1" dirty="0" smtClean="0">
                <a:solidFill>
                  <a:schemeClr val="bg1"/>
                </a:solidFill>
                <a:latin typeface="Times New Roman" pitchFamily="18" charset="0"/>
                <a:cs typeface="Times New Roman" pitchFamily="18" charset="0"/>
              </a:rPr>
              <a:t>HỌC PHẦN HÓA HỌC 4</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4</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54000" y="2362200"/>
            <a:ext cx="8432800" cy="240065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smtClean="0">
                <a:solidFill>
                  <a:srgbClr val="002060"/>
                </a:solidFill>
                <a:latin typeface="+mj-lt"/>
              </a:rPr>
              <a:t>Môn Hóa học </a:t>
            </a:r>
            <a:r>
              <a:rPr lang="vi-VN" sz="2800" dirty="0">
                <a:solidFill>
                  <a:srgbClr val="002060"/>
                </a:solidFill>
                <a:latin typeface="+mj-lt"/>
              </a:rPr>
              <a:t>gồm có bốn học </a:t>
            </a:r>
            <a:r>
              <a:rPr lang="vi-VN" sz="2800" dirty="0" smtClean="0">
                <a:solidFill>
                  <a:srgbClr val="002060"/>
                </a:solidFill>
                <a:latin typeface="+mj-lt"/>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cùng</a:t>
            </a:r>
            <a:r>
              <a:rPr lang="en-US" sz="2800" dirty="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học 4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ô</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6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23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90127256"/>
      </p:ext>
    </p:extLst>
  </p:cSld>
  <p:clrMapOvr>
    <a:masterClrMapping/>
  </p:clrMapOvr>
  <p:transition advClick="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5</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750041917"/>
              </p:ext>
            </p:extLst>
          </p:nvPr>
        </p:nvGraphicFramePr>
        <p:xfrm>
          <a:off x="76201" y="1154918"/>
          <a:ext cx="8991600" cy="5126982"/>
        </p:xfrm>
        <a:graphic>
          <a:graphicData uri="http://schemas.openxmlformats.org/drawingml/2006/table">
            <a:tbl>
              <a:tblPr>
                <a:tableStyleId>{5C22544A-7EE6-4342-B048-85BDC9FD1C3A}</a:tableStyleId>
              </a:tblPr>
              <a:tblGrid>
                <a:gridCol w="2474727">
                  <a:extLst>
                    <a:ext uri="{9D8B030D-6E8A-4147-A177-3AD203B41FA5}">
                      <a16:colId xmlns:a16="http://schemas.microsoft.com/office/drawing/2014/main" val="2937788184"/>
                    </a:ext>
                  </a:extLst>
                </a:gridCol>
                <a:gridCol w="5069072">
                  <a:extLst>
                    <a:ext uri="{9D8B030D-6E8A-4147-A177-3AD203B41FA5}">
                      <a16:colId xmlns:a16="http://schemas.microsoft.com/office/drawing/2014/main" val="1720751260"/>
                    </a:ext>
                  </a:extLst>
                </a:gridCol>
                <a:gridCol w="685800">
                  <a:extLst>
                    <a:ext uri="{9D8B030D-6E8A-4147-A177-3AD203B41FA5}">
                      <a16:colId xmlns:a16="http://schemas.microsoft.com/office/drawing/2014/main" val="3819526036"/>
                    </a:ext>
                  </a:extLst>
                </a:gridCol>
                <a:gridCol w="762001">
                  <a:extLst>
                    <a:ext uri="{9D8B030D-6E8A-4147-A177-3AD203B41FA5}">
                      <a16:colId xmlns:a16="http://schemas.microsoft.com/office/drawing/2014/main" val="2181388701"/>
                    </a:ext>
                  </a:extLst>
                </a:gridCol>
              </a:tblGrid>
              <a:tr h="367981">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TÊN CHƯƠNG, BÀI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07000"/>
                        </a:lnSpc>
                        <a:spcAft>
                          <a:spcPts val="0"/>
                        </a:spcAft>
                      </a:pPr>
                      <a:r>
                        <a:rPr lang="en-US" sz="2400" b="1" dirty="0">
                          <a:effectLst/>
                          <a:latin typeface="Times New Roman" panose="02020603050405020304" pitchFamily="18" charset="0"/>
                          <a:cs typeface="Times New Roman" panose="02020603050405020304" pitchFamily="18" charset="0"/>
                        </a:rPr>
                        <a:t>SỐ TIẾT</a:t>
                      </a:r>
                      <a:endPar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3253270167"/>
                  </a:ext>
                </a:extLst>
              </a:tr>
              <a:tr h="476640">
                <a:tc vMerge="1">
                  <a:txBody>
                    <a:bodyPr/>
                    <a:lstStyle/>
                    <a:p>
                      <a:endParaRPr lang="en-US"/>
                    </a:p>
                  </a:txBody>
                  <a:tcPr/>
                </a:tc>
                <a:tc vMerge="1">
                  <a:txBody>
                    <a:bodyPr/>
                    <a:lstStyle/>
                    <a:p>
                      <a:endParaRPr lang="en-US"/>
                    </a:p>
                  </a:txBody>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LT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BT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131377"/>
                  </a:ext>
                </a:extLst>
              </a:tr>
              <a:tr h="406181">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 </a:t>
                      </a:r>
                      <a:r>
                        <a:rPr lang="en-US" sz="2400" b="1" dirty="0" smtClean="0">
                          <a:solidFill>
                            <a:srgbClr val="002060"/>
                          </a:solidFill>
                          <a:effectLst/>
                          <a:latin typeface="Times New Roman" panose="02020603050405020304" pitchFamily="18" charset="0"/>
                          <a:cs typeface="Times New Roman" panose="02020603050405020304" pitchFamily="18" charset="0"/>
                        </a:rPr>
                        <a:t>CACBOHIĐRAT</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94203679"/>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63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Glucozơ</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59942190"/>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64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err="1" smtClean="0">
                          <a:solidFill>
                            <a:srgbClr val="002060"/>
                          </a:solidFill>
                          <a:effectLst/>
                          <a:latin typeface="Times New Roman" panose="02020603050405020304" pitchFamily="18" charset="0"/>
                          <a:cs typeface="Times New Roman" panose="02020603050405020304" pitchFamily="18" charset="0"/>
                        </a:rPr>
                        <a:t>Saccarozơ</a:t>
                      </a:r>
                      <a:r>
                        <a:rPr lang="en-US" sz="2400" dirty="0" smtClean="0">
                          <a:solidFill>
                            <a:srgbClr val="002060"/>
                          </a:solidFill>
                          <a:effectLst/>
                          <a:latin typeface="Times New Roman" panose="02020603050405020304" pitchFamily="18" charset="0"/>
                          <a:cs typeface="Times New Roman" panose="02020603050405020304" pitchFamily="18" charset="0"/>
                        </a:rPr>
                        <a:t>, </a:t>
                      </a:r>
                      <a:r>
                        <a:rPr lang="en-US" sz="2400" dirty="0" err="1" smtClean="0">
                          <a:solidFill>
                            <a:srgbClr val="002060"/>
                          </a:solidFill>
                          <a:effectLst/>
                          <a:latin typeface="Times New Roman" panose="02020603050405020304" pitchFamily="18" charset="0"/>
                          <a:cs typeface="Times New Roman" panose="02020603050405020304" pitchFamily="18" charset="0"/>
                        </a:rPr>
                        <a:t>Tinh</a:t>
                      </a:r>
                      <a:r>
                        <a:rPr lang="en-US" sz="2400" dirty="0" smtClean="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bột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smtClean="0">
                          <a:solidFill>
                            <a:srgbClr val="002060"/>
                          </a:solidFill>
                          <a:effectLst/>
                          <a:latin typeface="Times New Roman" panose="02020603050405020304" pitchFamily="18" charset="0"/>
                          <a:cs typeface="Times New Roman" panose="02020603050405020304" pitchFamily="18" charset="0"/>
                        </a:rPr>
                        <a:t>Xenlulozơ</a:t>
                      </a:r>
                      <a:r>
                        <a:rPr lang="en-US" sz="2400" dirty="0" smtClean="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2</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19178816"/>
                  </a:ext>
                </a:extLst>
              </a:tr>
              <a:tr h="476640">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Bài</a:t>
                      </a:r>
                      <a:r>
                        <a:rPr lang="en-US" sz="2400" dirty="0">
                          <a:solidFill>
                            <a:srgbClr val="002060"/>
                          </a:solidFill>
                          <a:effectLst/>
                          <a:latin typeface="Times New Roman" panose="02020603050405020304" pitchFamily="18" charset="0"/>
                          <a:cs typeface="Times New Roman" panose="02020603050405020304" pitchFamily="18" charset="0"/>
                        </a:rPr>
                        <a:t> 65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94125535"/>
                  </a:ext>
                </a:extLst>
              </a:tr>
              <a:tr h="476640">
                <a:tc>
                  <a:txBody>
                    <a:bodyPr/>
                    <a:lstStyle/>
                    <a:p>
                      <a:pPr>
                        <a:lnSpc>
                          <a:spcPct val="107000"/>
                        </a:lnSpc>
                        <a:spcAft>
                          <a:spcPts val="0"/>
                        </a:spcAft>
                      </a:pPr>
                      <a:r>
                        <a:rPr lang="en-US" sz="2400" b="1" dirty="0" err="1">
                          <a:solidFill>
                            <a:srgbClr val="002060"/>
                          </a:solidFill>
                          <a:effectLst/>
                          <a:latin typeface="Times New Roman" panose="02020603050405020304" pitchFamily="18" charset="0"/>
                          <a:cs typeface="Times New Roman" panose="02020603050405020304" pitchFamily="18" charset="0"/>
                        </a:rPr>
                        <a:t>Chương</a:t>
                      </a:r>
                      <a:r>
                        <a:rPr lang="en-US" sz="2400" b="1" dirty="0">
                          <a:solidFill>
                            <a:srgbClr val="002060"/>
                          </a:solidFill>
                          <a:effectLst/>
                          <a:latin typeface="Times New Roman" panose="02020603050405020304" pitchFamily="18" charset="0"/>
                          <a:cs typeface="Times New Roman" panose="02020603050405020304" pitchFamily="18" charset="0"/>
                        </a:rPr>
                        <a:t> XVIII</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b="1" dirty="0">
                          <a:solidFill>
                            <a:srgbClr val="002060"/>
                          </a:solidFill>
                          <a:effectLst/>
                          <a:latin typeface="Times New Roman" panose="02020603050405020304" pitchFamily="18" charset="0"/>
                          <a:cs typeface="Times New Roman" panose="02020603050405020304" pitchFamily="18" charset="0"/>
                        </a:rPr>
                        <a:t>AMIN – AMINO AXIT - PROTEIN </a:t>
                      </a:r>
                      <a:endPar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 </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3094880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66</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2</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20427445"/>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67</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Amino </a:t>
                      </a:r>
                      <a:r>
                        <a:rPr lang="en-US" sz="2400" dirty="0" err="1">
                          <a:solidFill>
                            <a:srgbClr val="002060"/>
                          </a:solidFill>
                          <a:effectLst/>
                          <a:latin typeface="Times New Roman" panose="02020603050405020304" pitchFamily="18" charset="0"/>
                          <a:cs typeface="Times New Roman" panose="02020603050405020304" pitchFamily="18" charset="0"/>
                        </a:rPr>
                        <a:t>axit</a:t>
                      </a:r>
                      <a:r>
                        <a:rPr lang="en-US" sz="2400" dirty="0">
                          <a:solidFill>
                            <a:srgbClr val="002060"/>
                          </a:solidFill>
                          <a:effectLst/>
                          <a:latin typeface="Times New Roman" panose="02020603050405020304" pitchFamily="18" charset="0"/>
                          <a:cs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2785647"/>
                  </a:ext>
                </a:extLst>
              </a:tr>
              <a:tr h="50620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68</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Peptit</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và</a:t>
                      </a:r>
                      <a:r>
                        <a:rPr lang="en-US" sz="2400" dirty="0">
                          <a:solidFill>
                            <a:srgbClr val="002060"/>
                          </a:solidFill>
                          <a:effectLst/>
                          <a:latin typeface="Times New Roman" panose="02020603050405020304" pitchFamily="18" charset="0"/>
                          <a:cs typeface="Times New Roman" panose="02020603050405020304" pitchFamily="18" charset="0"/>
                        </a:rPr>
                        <a:t> protein</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90948062"/>
                  </a:ext>
                </a:extLst>
              </a:tr>
              <a:tr h="476640">
                <a:tc>
                  <a:txBody>
                    <a:bodyPr/>
                    <a:lstStyle/>
                    <a:p>
                      <a:pP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Bài 69</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7000"/>
                        </a:lnSpc>
                        <a:spcAft>
                          <a:spcPts val="0"/>
                        </a:spcAft>
                      </a:pPr>
                      <a:r>
                        <a:rPr lang="en-US" sz="2400" dirty="0" err="1">
                          <a:solidFill>
                            <a:srgbClr val="002060"/>
                          </a:solidFill>
                          <a:effectLst/>
                          <a:latin typeface="Times New Roman" panose="02020603050405020304" pitchFamily="18" charset="0"/>
                          <a:cs typeface="Times New Roman" panose="02020603050405020304" pitchFamily="18" charset="0"/>
                        </a:rPr>
                        <a:t>Ôn</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tập</a:t>
                      </a:r>
                      <a:r>
                        <a:rPr lang="en-US" sz="2400" dirty="0">
                          <a:solidFill>
                            <a:srgbClr val="002060"/>
                          </a:solidFill>
                          <a:effectLst/>
                          <a:latin typeface="Times New Roman" panose="02020603050405020304" pitchFamily="18" charset="0"/>
                          <a:cs typeface="Times New Roman" panose="02020603050405020304" pitchFamily="18" charset="0"/>
                        </a:rPr>
                        <a:t> </a:t>
                      </a:r>
                      <a:r>
                        <a:rPr lang="en-US" sz="2400" dirty="0" err="1">
                          <a:solidFill>
                            <a:srgbClr val="002060"/>
                          </a:solidFill>
                          <a:effectLst/>
                          <a:latin typeface="Times New Roman" panose="02020603050405020304" pitchFamily="18" charset="0"/>
                          <a:cs typeface="Times New Roman" panose="02020603050405020304" pitchFamily="18" charset="0"/>
                        </a:rPr>
                        <a:t>Chương</a:t>
                      </a:r>
                      <a:r>
                        <a:rPr lang="en-US" sz="2400" dirty="0">
                          <a:solidFill>
                            <a:srgbClr val="002060"/>
                          </a:solidFill>
                          <a:effectLst/>
                          <a:latin typeface="Times New Roman" panose="02020603050405020304" pitchFamily="18" charset="0"/>
                          <a:cs typeface="Times New Roman" panose="02020603050405020304" pitchFamily="18" charset="0"/>
                        </a:rPr>
                        <a:t> XVIII</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a:solidFill>
                            <a:srgbClr val="002060"/>
                          </a:solidFill>
                          <a:effectLst/>
                          <a:latin typeface="Times New Roman" panose="02020603050405020304" pitchFamily="18" charset="0"/>
                          <a:cs typeface="Times New Roman" panose="02020603050405020304" pitchFamily="18" charset="0"/>
                        </a:rPr>
                        <a:t>1</a:t>
                      </a:r>
                      <a:endParaRPr lang="en-US" sz="24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US" sz="2400" dirty="0">
                          <a:solidFill>
                            <a:srgbClr val="002060"/>
                          </a:solidFill>
                          <a:effectLst/>
                          <a:latin typeface="Times New Roman" panose="02020603050405020304" pitchFamily="18" charset="0"/>
                          <a:cs typeface="Times New Roman" panose="02020603050405020304" pitchFamily="18" charset="0"/>
                        </a:rPr>
                        <a:t>1</a:t>
                      </a:r>
                      <a:endParaRPr lang="en-US" sz="2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1710" marR="81710" marT="10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331696"/>
                  </a:ext>
                </a:extLst>
              </a:tr>
            </a:tbl>
          </a:graphicData>
        </a:graphic>
      </p:graphicFrame>
    </p:spTree>
    <p:extLst>
      <p:ext uri="{BB962C8B-B14F-4D97-AF65-F5344CB8AC3E}">
        <p14:creationId xmlns:p14="http://schemas.microsoft.com/office/powerpoint/2010/main" val="1401774916"/>
      </p:ext>
    </p:extLst>
  </p:cSld>
  <p:clrMapOvr>
    <a:masterClrMapping/>
  </p:clrMapOvr>
  <p:transition advClick="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558225"/>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6</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472530021"/>
              </p:ext>
            </p:extLst>
          </p:nvPr>
        </p:nvGraphicFramePr>
        <p:xfrm>
          <a:off x="76200" y="1188720"/>
          <a:ext cx="8991601" cy="4907280"/>
        </p:xfrm>
        <a:graphic>
          <a:graphicData uri="http://schemas.openxmlformats.org/drawingml/2006/table">
            <a:tbl>
              <a:tblPr>
                <a:tableStyleId>{5C22544A-7EE6-4342-B048-85BDC9FD1C3A}</a:tableStyleId>
              </a:tblPr>
              <a:tblGrid>
                <a:gridCol w="2414783">
                  <a:extLst>
                    <a:ext uri="{9D8B030D-6E8A-4147-A177-3AD203B41FA5}">
                      <a16:colId xmlns:a16="http://schemas.microsoft.com/office/drawing/2014/main" val="1487334198"/>
                    </a:ext>
                  </a:extLst>
                </a:gridCol>
                <a:gridCol w="5207712">
                  <a:extLst>
                    <a:ext uri="{9D8B030D-6E8A-4147-A177-3AD203B41FA5}">
                      <a16:colId xmlns:a16="http://schemas.microsoft.com/office/drawing/2014/main" val="3015604216"/>
                    </a:ext>
                  </a:extLst>
                </a:gridCol>
                <a:gridCol w="684553">
                  <a:extLst>
                    <a:ext uri="{9D8B030D-6E8A-4147-A177-3AD203B41FA5}">
                      <a16:colId xmlns:a16="http://schemas.microsoft.com/office/drawing/2014/main" val="1628067568"/>
                    </a:ext>
                  </a:extLst>
                </a:gridCol>
                <a:gridCol w="684553">
                  <a:extLst>
                    <a:ext uri="{9D8B030D-6E8A-4147-A177-3AD203B41FA5}">
                      <a16:colId xmlns:a16="http://schemas.microsoft.com/office/drawing/2014/main" val="1887415349"/>
                    </a:ext>
                  </a:extLst>
                </a:gridCol>
              </a:tblGrid>
              <a:tr h="346456">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TÊN CHƯƠNG, BÀI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SỐ TIẾT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2522782924"/>
                  </a:ext>
                </a:extLst>
              </a:tr>
              <a:tr h="346456">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LT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BT</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007347"/>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XIX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POLIME VÀ VẬT LIỆU POLIME</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1795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70</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Đại cương về polime</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6922061"/>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Vật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liệu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polime</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08102493"/>
                  </a:ext>
                </a:extLst>
              </a:tr>
              <a:tr h="346456">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Ôn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tập</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chương</a:t>
                      </a:r>
                      <a:r>
                        <a:rPr lang="en-US" sz="2300" dirty="0">
                          <a:solidFill>
                            <a:srgbClr val="002060"/>
                          </a:solidFill>
                          <a:effectLst/>
                          <a:latin typeface="Times New Roman" panose="02020603050405020304" pitchFamily="18" charset="0"/>
                          <a:cs typeface="Times New Roman" panose="02020603050405020304" pitchFamily="18" charset="0"/>
                        </a:rPr>
                        <a:t> XIX</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042370"/>
                  </a:ext>
                </a:extLst>
              </a:tr>
              <a:tr h="346456">
                <a:tc>
                  <a:txBody>
                    <a:bodyPr/>
                    <a:lstStyle/>
                    <a:p>
                      <a:pPr>
                        <a:lnSpc>
                          <a:spcPct val="100000"/>
                        </a:lnSpc>
                        <a:spcBef>
                          <a:spcPts val="600"/>
                        </a:spcBef>
                        <a:spcAft>
                          <a:spcPts val="0"/>
                        </a:spcAft>
                      </a:pPr>
                      <a:r>
                        <a:rPr lang="en-US" sz="2300" b="1" dirty="0" err="1">
                          <a:solidFill>
                            <a:srgbClr val="002060"/>
                          </a:solidFill>
                          <a:effectLst/>
                          <a:latin typeface="Times New Roman" panose="02020603050405020304" pitchFamily="18" charset="0"/>
                          <a:cs typeface="Times New Roman" panose="02020603050405020304" pitchFamily="18" charset="0"/>
                        </a:rPr>
                        <a:t>Chương</a:t>
                      </a:r>
                      <a:r>
                        <a:rPr lang="en-US" sz="2300" b="1" dirty="0">
                          <a:solidFill>
                            <a:srgbClr val="002060"/>
                          </a:solidFill>
                          <a:effectLst/>
                          <a:latin typeface="Times New Roman" panose="02020603050405020304" pitchFamily="18" charset="0"/>
                          <a:cs typeface="Times New Roman" panose="02020603050405020304" pitchFamily="18" charset="0"/>
                        </a:rPr>
                        <a:t> XX</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b="1" dirty="0">
                          <a:solidFill>
                            <a:srgbClr val="002060"/>
                          </a:solidFill>
                          <a:effectLst/>
                          <a:latin typeface="Times New Roman" panose="02020603050405020304" pitchFamily="18" charset="0"/>
                          <a:cs typeface="Times New Roman" panose="02020603050405020304" pitchFamily="18" charset="0"/>
                        </a:rPr>
                        <a:t>ĐẠI CƯƠNG VỀ KIM LOẠI</a:t>
                      </a:r>
                      <a:endParaRPr lang="en-US" sz="2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 </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 </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24836780"/>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73</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Vị</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trí</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trong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bảng</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tuần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hoàn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và</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cấu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tạo</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2</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64551053"/>
                  </a:ext>
                </a:extLst>
              </a:tr>
              <a:tr h="692912">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Bài</a:t>
                      </a:r>
                      <a:r>
                        <a:rPr lang="en-US" sz="2300" dirty="0">
                          <a:solidFill>
                            <a:srgbClr val="002060"/>
                          </a:solidFill>
                          <a:effectLst/>
                          <a:latin typeface="Times New Roman" panose="02020603050405020304" pitchFamily="18" charset="0"/>
                          <a:cs typeface="Times New Roman" panose="02020603050405020304" pitchFamily="18" charset="0"/>
                        </a:rPr>
                        <a:t> 74</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Tính </a:t>
                      </a:r>
                      <a:r>
                        <a:rPr lang="en-US" sz="2300" dirty="0" err="1">
                          <a:solidFill>
                            <a:srgbClr val="002060"/>
                          </a:solidFill>
                          <a:effectLst/>
                          <a:latin typeface="Times New Roman" panose="02020603050405020304" pitchFamily="18" charset="0"/>
                          <a:cs typeface="Times New Roman" panose="02020603050405020304" pitchFamily="18" charset="0"/>
                        </a:rPr>
                        <a:t>chất</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r>
                        <a:rPr lang="en-US" sz="2300" dirty="0">
                          <a:solidFill>
                            <a:srgbClr val="002060"/>
                          </a:solidFill>
                          <a:effectLst/>
                          <a:latin typeface="Times New Roman" panose="02020603050405020304" pitchFamily="18" charset="0"/>
                          <a:cs typeface="Times New Roman" panose="02020603050405020304" pitchFamily="18" charset="0"/>
                        </a:rPr>
                        <a:t> – </a:t>
                      </a:r>
                      <a:r>
                        <a:rPr lang="en-US" sz="2300" dirty="0" err="1">
                          <a:solidFill>
                            <a:srgbClr val="002060"/>
                          </a:solidFill>
                          <a:effectLst/>
                          <a:latin typeface="Times New Roman" panose="02020603050405020304" pitchFamily="18" charset="0"/>
                          <a:cs typeface="Times New Roman" panose="02020603050405020304" pitchFamily="18" charset="0"/>
                        </a:rPr>
                        <a:t>Dãy</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điện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hóa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của</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9800209"/>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75</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Sự</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ăn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mòn</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1</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6909692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76</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dirty="0" err="1">
                          <a:solidFill>
                            <a:srgbClr val="002060"/>
                          </a:solidFill>
                          <a:effectLst/>
                          <a:latin typeface="Times New Roman" panose="02020603050405020304" pitchFamily="18" charset="0"/>
                          <a:cs typeface="Times New Roman" panose="02020603050405020304" pitchFamily="18" charset="0"/>
                        </a:rPr>
                        <a:t>Điều</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chế</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kim</a:t>
                      </a:r>
                      <a:r>
                        <a:rPr lang="en-US" sz="2300" dirty="0">
                          <a:solidFill>
                            <a:srgbClr val="002060"/>
                          </a:solidFill>
                          <a:effectLst/>
                          <a:latin typeface="Times New Roman" panose="02020603050405020304" pitchFamily="18" charset="0"/>
                          <a:cs typeface="Times New Roman" panose="02020603050405020304" pitchFamily="18" charset="0"/>
                        </a:rPr>
                        <a:t> </a:t>
                      </a:r>
                      <a:r>
                        <a:rPr lang="en-US" sz="2300" dirty="0" err="1">
                          <a:solidFill>
                            <a:srgbClr val="002060"/>
                          </a:solidFill>
                          <a:effectLst/>
                          <a:latin typeface="Times New Roman" panose="02020603050405020304" pitchFamily="18" charset="0"/>
                          <a:cs typeface="Times New Roman" panose="02020603050405020304" pitchFamily="18" charset="0"/>
                        </a:rPr>
                        <a:t>loại</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2</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29104203"/>
                  </a:ext>
                </a:extLst>
              </a:tr>
              <a:tr h="346456">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Bài 77</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300">
                          <a:solidFill>
                            <a:srgbClr val="002060"/>
                          </a:solidFill>
                          <a:effectLst/>
                          <a:latin typeface="Times New Roman" panose="02020603050405020304" pitchFamily="18" charset="0"/>
                          <a:cs typeface="Times New Roman" panose="02020603050405020304" pitchFamily="18" charset="0"/>
                        </a:rPr>
                        <a:t>Ôn tập Chương XX</a:t>
                      </a:r>
                      <a:endParaRPr lang="en-US" sz="23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300" dirty="0">
                          <a:solidFill>
                            <a:srgbClr val="002060"/>
                          </a:solidFill>
                          <a:effectLst/>
                          <a:latin typeface="Times New Roman" panose="02020603050405020304" pitchFamily="18" charset="0"/>
                          <a:cs typeface="Times New Roman" panose="02020603050405020304" pitchFamily="18" charset="0"/>
                        </a:rPr>
                        <a:t>1</a:t>
                      </a:r>
                      <a:endParaRPr lang="en-US" sz="23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65207412"/>
                  </a:ext>
                </a:extLst>
              </a:tr>
            </a:tbl>
          </a:graphicData>
        </a:graphic>
      </p:graphicFrame>
    </p:spTree>
    <p:extLst>
      <p:ext uri="{BB962C8B-B14F-4D97-AF65-F5344CB8AC3E}">
        <p14:creationId xmlns:p14="http://schemas.microsoft.com/office/powerpoint/2010/main" val="1880984926"/>
      </p:ext>
    </p:extLst>
  </p:cSld>
  <p:clrMapOvr>
    <a:masterClrMapping/>
  </p:clrMapOvr>
  <p:transition advClick="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vi-VN" sz="3200" b="1" dirty="0" smtClean="0">
                <a:solidFill>
                  <a:schemeClr val="bg1"/>
                </a:solidFill>
                <a:latin typeface="Times New Roman" pitchFamily="18" charset="0"/>
                <a:cs typeface="Times New Roman" pitchFamily="18" charset="0"/>
              </a:rPr>
              <a:t>PHÂN PHỐI CHƯƠNG TRÌNH</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7</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890675967"/>
              </p:ext>
            </p:extLst>
          </p:nvPr>
        </p:nvGraphicFramePr>
        <p:xfrm>
          <a:off x="0" y="1143000"/>
          <a:ext cx="9144000" cy="5029200"/>
        </p:xfrm>
        <a:graphic>
          <a:graphicData uri="http://schemas.openxmlformats.org/drawingml/2006/table">
            <a:tbl>
              <a:tblPr>
                <a:tableStyleId>{5C22544A-7EE6-4342-B048-85BDC9FD1C3A}</a:tableStyleId>
              </a:tblPr>
              <a:tblGrid>
                <a:gridCol w="1981200">
                  <a:extLst>
                    <a:ext uri="{9D8B030D-6E8A-4147-A177-3AD203B41FA5}">
                      <a16:colId xmlns:a16="http://schemas.microsoft.com/office/drawing/2014/main" val="610455597"/>
                    </a:ext>
                  </a:extLst>
                </a:gridCol>
                <a:gridCol w="5845443">
                  <a:extLst>
                    <a:ext uri="{9D8B030D-6E8A-4147-A177-3AD203B41FA5}">
                      <a16:colId xmlns:a16="http://schemas.microsoft.com/office/drawing/2014/main" val="2093229780"/>
                    </a:ext>
                  </a:extLst>
                </a:gridCol>
                <a:gridCol w="621202">
                  <a:extLst>
                    <a:ext uri="{9D8B030D-6E8A-4147-A177-3AD203B41FA5}">
                      <a16:colId xmlns:a16="http://schemas.microsoft.com/office/drawing/2014/main" val="2537893397"/>
                    </a:ext>
                  </a:extLst>
                </a:gridCol>
                <a:gridCol w="696155">
                  <a:extLst>
                    <a:ext uri="{9D8B030D-6E8A-4147-A177-3AD203B41FA5}">
                      <a16:colId xmlns:a16="http://schemas.microsoft.com/office/drawing/2014/main" val="2436895473"/>
                    </a:ext>
                  </a:extLst>
                </a:gridCol>
              </a:tblGrid>
              <a:tr h="252095">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TÊN CHƯƠNG, BÀI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SỐ TIẾT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2140914974"/>
                  </a:ext>
                </a:extLst>
              </a:tr>
              <a:tr h="252095">
                <a:tc vMerge="1">
                  <a:txBody>
                    <a:bodyPr/>
                    <a:lstStyle/>
                    <a:p>
                      <a:endParaRPr lang="en-US"/>
                    </a:p>
                  </a:txBody>
                  <a:tcPr/>
                </a:tc>
                <a:tc vMerge="1">
                  <a:txBody>
                    <a:bodyPr/>
                    <a:lstStyle/>
                    <a:p>
                      <a:endParaRPr lang="en-US"/>
                    </a:p>
                  </a:txBody>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LT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BT</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285180"/>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KIM LOẠI KIỀM, KIM LOẠI KIỀM THỔ, NHÔM</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 </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557981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78</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1</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37624079"/>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79</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Kim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loại</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kiềm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thổ</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70158196"/>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80</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Nhôm</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quan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trọng</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nhôm</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1777403"/>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8112593"/>
                  </a:ext>
                </a:extLst>
              </a:tr>
              <a:tr h="215900">
                <a:tc>
                  <a:txBody>
                    <a:bodyPr/>
                    <a:lstStyle/>
                    <a:p>
                      <a:pPr>
                        <a:lnSpc>
                          <a:spcPct val="100000"/>
                        </a:lnSpc>
                        <a:spcBef>
                          <a:spcPts val="600"/>
                        </a:spcBef>
                        <a:spcAft>
                          <a:spcPts val="0"/>
                        </a:spcAft>
                      </a:pPr>
                      <a:r>
                        <a:rPr lang="en-US" sz="2200" b="1" dirty="0" err="1">
                          <a:solidFill>
                            <a:srgbClr val="002060"/>
                          </a:solidFill>
                          <a:effectLst/>
                          <a:latin typeface="Times New Roman" panose="02020603050405020304" pitchFamily="18" charset="0"/>
                          <a:cs typeface="Times New Roman" panose="02020603050405020304" pitchFamily="18" charset="0"/>
                        </a:rPr>
                        <a:t>Chương</a:t>
                      </a:r>
                      <a:r>
                        <a:rPr lang="en-US" sz="2200" b="1" dirty="0">
                          <a:solidFill>
                            <a:srgbClr val="002060"/>
                          </a:solidFill>
                          <a:effectLst/>
                          <a:latin typeface="Times New Roman" panose="02020603050405020304" pitchFamily="18" charset="0"/>
                          <a:cs typeface="Times New Roman" panose="02020603050405020304" pitchFamily="18" charset="0"/>
                        </a:rPr>
                        <a:t> XXII</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b="1" dirty="0">
                          <a:solidFill>
                            <a:srgbClr val="002060"/>
                          </a:solidFill>
                          <a:effectLst/>
                          <a:latin typeface="Times New Roman" panose="02020603050405020304" pitchFamily="18" charset="0"/>
                          <a:cs typeface="Times New Roman" panose="02020603050405020304" pitchFamily="18" charset="0"/>
                        </a:rPr>
                        <a:t>SẮT VÀ MỘT SỐ KIM LOẠI QUAN TRỌNG</a:t>
                      </a:r>
                      <a:endParaRPr lang="en-US"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 </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21754892"/>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Sắt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và</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hợp</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chất</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của</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sắt</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0432045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83</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Crom và hợp chất của crom</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0582237"/>
                  </a:ext>
                </a:extLst>
              </a:tr>
              <a:tr h="215900">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Bài 84</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Ôn tập chương XXII</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1</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1660830"/>
                  </a:ext>
                </a:extLst>
              </a:tr>
              <a:tr h="215900">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Bài</a:t>
                      </a:r>
                      <a:r>
                        <a:rPr lang="en-US" sz="2200" dirty="0">
                          <a:solidFill>
                            <a:srgbClr val="002060"/>
                          </a:solidFill>
                          <a:effectLst/>
                          <a:latin typeface="Times New Roman" panose="02020603050405020304" pitchFamily="18" charset="0"/>
                          <a:cs typeface="Times New Roman" panose="02020603050405020304" pitchFamily="18" charset="0"/>
                        </a:rPr>
                        <a:t> 85</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00000"/>
                        </a:lnSpc>
                        <a:spcBef>
                          <a:spcPts val="600"/>
                        </a:spcBef>
                        <a:spcAft>
                          <a:spcPts val="0"/>
                        </a:spcAft>
                      </a:pPr>
                      <a:r>
                        <a:rPr lang="en-US" sz="2200" dirty="0" err="1">
                          <a:solidFill>
                            <a:srgbClr val="002060"/>
                          </a:solidFill>
                          <a:effectLst/>
                          <a:latin typeface="Times New Roman" panose="02020603050405020304" pitchFamily="18" charset="0"/>
                          <a:cs typeface="Times New Roman" panose="02020603050405020304" pitchFamily="18" charset="0"/>
                        </a:rPr>
                        <a:t>Ôn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tập</a:t>
                      </a:r>
                      <a:r>
                        <a:rPr lang="en-US" sz="2200" dirty="0">
                          <a:solidFill>
                            <a:srgbClr val="002060"/>
                          </a:solidFill>
                          <a:effectLst/>
                          <a:latin typeface="Times New Roman" panose="02020603050405020304" pitchFamily="18" charset="0"/>
                          <a:cs typeface="Times New Roman" panose="02020603050405020304" pitchFamily="18" charset="0"/>
                        </a:rPr>
                        <a:t> Học </a:t>
                      </a:r>
                      <a:r>
                        <a:rPr lang="en-US" sz="2200" dirty="0" err="1">
                          <a:solidFill>
                            <a:srgbClr val="002060"/>
                          </a:solidFill>
                          <a:effectLst/>
                          <a:latin typeface="Times New Roman" panose="02020603050405020304" pitchFamily="18" charset="0"/>
                          <a:cs typeface="Times New Roman" panose="02020603050405020304" pitchFamily="18" charset="0"/>
                        </a:rPr>
                        <a:t>phần</a:t>
                      </a:r>
                      <a:r>
                        <a:rPr lang="en-US" sz="2200" dirty="0">
                          <a:solidFill>
                            <a:srgbClr val="002060"/>
                          </a:solidFill>
                          <a:effectLst/>
                          <a:latin typeface="Times New Roman" panose="02020603050405020304" pitchFamily="18" charset="0"/>
                          <a:cs typeface="Times New Roman" panose="02020603050405020304" pitchFamily="18" charset="0"/>
                        </a:rPr>
                        <a:t> </a:t>
                      </a:r>
                      <a:r>
                        <a:rPr lang="en-US" sz="2200" dirty="0" err="1">
                          <a:solidFill>
                            <a:srgbClr val="002060"/>
                          </a:solidFill>
                          <a:effectLst/>
                          <a:latin typeface="Times New Roman" panose="02020603050405020304" pitchFamily="18" charset="0"/>
                          <a:cs typeface="Times New Roman" panose="02020603050405020304" pitchFamily="18" charset="0"/>
                        </a:rPr>
                        <a:t>Hóa</a:t>
                      </a:r>
                      <a:r>
                        <a:rPr lang="en-US" sz="2200" dirty="0">
                          <a:solidFill>
                            <a:srgbClr val="002060"/>
                          </a:solidFill>
                          <a:effectLst/>
                          <a:latin typeface="Times New Roman" panose="02020603050405020304" pitchFamily="18" charset="0"/>
                          <a:cs typeface="Times New Roman" panose="02020603050405020304" pitchFamily="18" charset="0"/>
                        </a:rPr>
                        <a:t> học 4</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a:solidFill>
                            <a:srgbClr val="002060"/>
                          </a:solidFill>
                          <a:effectLst/>
                          <a:latin typeface="Times New Roman" panose="02020603050405020304" pitchFamily="18" charset="0"/>
                          <a:cs typeface="Times New Roman" panose="02020603050405020304" pitchFamily="18" charset="0"/>
                        </a:rPr>
                        <a:t>2</a:t>
                      </a:r>
                      <a:endParaRPr lang="en-US" sz="22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0000"/>
                        </a:lnSpc>
                        <a:spcBef>
                          <a:spcPts val="600"/>
                        </a:spcBef>
                        <a:spcAft>
                          <a:spcPts val="0"/>
                        </a:spcAft>
                      </a:pPr>
                      <a:r>
                        <a:rPr lang="en-US" sz="2200" dirty="0">
                          <a:solidFill>
                            <a:srgbClr val="002060"/>
                          </a:solidFill>
                          <a:effectLst/>
                          <a:latin typeface="Times New Roman" panose="02020603050405020304" pitchFamily="18" charset="0"/>
                          <a:cs typeface="Times New Roman" panose="02020603050405020304" pitchFamily="18" charset="0"/>
                        </a:rPr>
                        <a:t>2</a:t>
                      </a:r>
                      <a:endParaRPr lang="en-US" sz="22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4491825"/>
                  </a:ext>
                </a:extLst>
              </a:tr>
            </a:tbl>
          </a:graphicData>
        </a:graphic>
      </p:graphicFrame>
    </p:spTree>
    <p:extLst>
      <p:ext uri="{BB962C8B-B14F-4D97-AF65-F5344CB8AC3E}">
        <p14:creationId xmlns:p14="http://schemas.microsoft.com/office/powerpoint/2010/main" val="2374597055"/>
      </p:ext>
    </p:extLst>
  </p:cSld>
  <p:clrMapOvr>
    <a:masterClrMapping/>
  </p:clrMapOvr>
  <p:transition advClick="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TÀI LIỆU THAM KHẢO</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TextBox 4"/>
          <p:cNvSpPr txBox="1">
            <a:spLocks noChangeArrowheads="1"/>
          </p:cNvSpPr>
          <p:nvPr/>
        </p:nvSpPr>
        <p:spPr bwMode="auto">
          <a:xfrm>
            <a:off x="228600" y="1413570"/>
            <a:ext cx="8534400" cy="3539430"/>
          </a:xfrm>
          <a:prstGeom prst="rect">
            <a:avLst/>
          </a:prstGeom>
          <a:noFill/>
          <a:ln w="9525">
            <a:noFill/>
            <a:miter lim="800000"/>
            <a:headEnd/>
            <a:tailEnd/>
          </a:ln>
        </p:spPr>
        <p:txBody>
          <a:bodyPr wrap="square">
            <a:spAutoFit/>
          </a:bodyPr>
          <a:lstStyle/>
          <a:p>
            <a:pPr marL="342900" indent="-342900" algn="just"/>
            <a:r>
              <a:rPr lang="en-US" sz="2800" dirty="0">
                <a:solidFill>
                  <a:srgbClr val="002060"/>
                </a:solidFill>
                <a:latin typeface="Times New Roman" pitchFamily="18" charset="0"/>
                <a:cs typeface="Arial" pitchFamily="34" charset="0"/>
              </a:rPr>
              <a:t>1. </a:t>
            </a:r>
            <a:r>
              <a:rPr lang="en-US" sz="2800" i="1" dirty="0" err="1">
                <a:solidFill>
                  <a:srgbClr val="002060"/>
                </a:solidFill>
                <a:latin typeface="Times New Roman" pitchFamily="18" charset="0"/>
                <a:cs typeface="Arial" pitchFamily="34" charset="0"/>
              </a:rPr>
              <a:t>Giáo</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trình</a:t>
            </a:r>
            <a:r>
              <a:rPr lang="en-US" sz="2800" i="1"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4, </a:t>
            </a:r>
            <a:r>
              <a:rPr lang="en-US" sz="2800" dirty="0" err="1">
                <a:solidFill>
                  <a:srgbClr val="002060"/>
                </a:solidFill>
                <a:latin typeface="Times New Roman" pitchFamily="18" charset="0"/>
                <a:cs typeface="Arial" pitchFamily="34" charset="0"/>
              </a:rPr>
              <a:t>Trường</a:t>
            </a:r>
            <a:r>
              <a:rPr lang="en-US" sz="2800" dirty="0">
                <a:solidFill>
                  <a:srgbClr val="002060"/>
                </a:solidFill>
                <a:latin typeface="Times New Roman" pitchFamily="18" charset="0"/>
                <a:cs typeface="Arial" pitchFamily="34" charset="0"/>
              </a:rPr>
              <a:t> CĐ </a:t>
            </a:r>
            <a:r>
              <a:rPr lang="en-US" sz="2800" dirty="0" err="1">
                <a:solidFill>
                  <a:srgbClr val="002060"/>
                </a:solidFill>
                <a:latin typeface="Times New Roman" pitchFamily="18" charset="0"/>
                <a:cs typeface="Arial" pitchFamily="34" charset="0"/>
              </a:rPr>
              <a:t>lý</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tự</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trọng</a:t>
            </a:r>
            <a:r>
              <a:rPr lang="en-US" sz="2800" dirty="0">
                <a:solidFill>
                  <a:srgbClr val="002060"/>
                </a:solidFill>
                <a:latin typeface="Times New Roman" pitchFamily="18" charset="0"/>
                <a:cs typeface="Arial" pitchFamily="34" charset="0"/>
              </a:rPr>
              <a:t> Tp. HCM,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a:t>
            </a:r>
            <a:r>
              <a:rPr lang="en-US" sz="2800" dirty="0" smtClean="0">
                <a:solidFill>
                  <a:srgbClr val="002060"/>
                </a:solidFill>
                <a:latin typeface="Times New Roman" pitchFamily="18" charset="0"/>
                <a:cs typeface="Arial" pitchFamily="34" charset="0"/>
              </a:rPr>
              <a:t>2019.</a:t>
            </a:r>
            <a:endParaRPr lang="en-US" sz="2800" dirty="0">
              <a:solidFill>
                <a:srgbClr val="002060"/>
              </a:solidFill>
              <a:latin typeface="Times New Roman" pitchFamily="18" charset="0"/>
              <a:cs typeface="Arial" pitchFamily="34" charset="0"/>
            </a:endParaRP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2. </a:t>
            </a:r>
            <a:r>
              <a:rPr lang="vi-VN" sz="2800" dirty="0">
                <a:solidFill>
                  <a:srgbClr val="002060"/>
                </a:solidFill>
                <a:latin typeface="Times New Roman" pitchFamily="18" charset="0"/>
                <a:cs typeface="Arial" pitchFamily="34" charset="0"/>
              </a:rPr>
              <a:t>Nguyễn Xuân Trường</a:t>
            </a:r>
            <a:r>
              <a:rPr lang="en-US" sz="2800" dirty="0">
                <a:solidFill>
                  <a:srgbClr val="002060"/>
                </a:solidFill>
                <a:latin typeface="Times New Roman" pitchFamily="18" charset="0"/>
                <a:cs typeface="Arial" pitchFamily="34" charset="0"/>
              </a:rPr>
              <a:t>, </a:t>
            </a:r>
            <a:r>
              <a:rPr lang="en-US" sz="2800" i="1" dirty="0" err="1">
                <a:solidFill>
                  <a:srgbClr val="002060"/>
                </a:solidFill>
                <a:latin typeface="Times New Roman" pitchFamily="18" charset="0"/>
                <a:cs typeface="Arial" pitchFamily="34" charset="0"/>
              </a:rPr>
              <a:t>Hóa</a:t>
            </a:r>
            <a:r>
              <a:rPr lang="en-US" sz="2800" i="1" dirty="0">
                <a:solidFill>
                  <a:srgbClr val="002060"/>
                </a:solidFill>
                <a:latin typeface="Times New Roman" pitchFamily="18" charset="0"/>
                <a:cs typeface="Arial" pitchFamily="34" charset="0"/>
              </a:rPr>
              <a:t> học </a:t>
            </a:r>
            <a:r>
              <a:rPr lang="en-US" sz="2800" i="1" dirty="0" smtClean="0">
                <a:solidFill>
                  <a:srgbClr val="002060"/>
                </a:solidFill>
                <a:latin typeface="Times New Roman" pitchFamily="18" charset="0"/>
                <a:cs typeface="Arial" pitchFamily="34" charset="0"/>
              </a:rPr>
              <a:t>12,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p>
          <a:p>
            <a:pPr marL="342900" indent="-342900" algn="just"/>
            <a:endParaRPr lang="en-US" sz="2800" dirty="0">
              <a:solidFill>
                <a:srgbClr val="002060"/>
              </a:solidFill>
              <a:latin typeface="Times New Roman" pitchFamily="18" charset="0"/>
              <a:cs typeface="Arial" pitchFamily="34" charset="0"/>
            </a:endParaRPr>
          </a:p>
          <a:p>
            <a:pPr marL="342900" indent="-342900" algn="just"/>
            <a:r>
              <a:rPr lang="en-US" sz="2800" dirty="0">
                <a:solidFill>
                  <a:srgbClr val="002060"/>
                </a:solidFill>
                <a:latin typeface="Times New Roman" pitchFamily="18" charset="0"/>
                <a:cs typeface="Arial" pitchFamily="34" charset="0"/>
              </a:rPr>
              <a:t>3. </a:t>
            </a:r>
            <a:r>
              <a:rPr lang="vi-VN" sz="2800" dirty="0">
                <a:solidFill>
                  <a:srgbClr val="002060"/>
                </a:solidFill>
                <a:latin typeface="Times New Roman" pitchFamily="18" charset="0"/>
                <a:cs typeface="Arial" pitchFamily="34" charset="0"/>
              </a:rPr>
              <a:t>Nguyễn Xuân Trường, </a:t>
            </a:r>
            <a:r>
              <a:rPr lang="vi-VN" sz="2800" i="1" dirty="0">
                <a:solidFill>
                  <a:srgbClr val="002060"/>
                </a:solidFill>
                <a:latin typeface="Times New Roman" pitchFamily="18" charset="0"/>
                <a:cs typeface="Arial" pitchFamily="34" charset="0"/>
              </a:rPr>
              <a:t>Bài tập Hóa học </a:t>
            </a:r>
            <a:r>
              <a:rPr lang="vi-VN" sz="2800" i="1" dirty="0" smtClean="0">
                <a:solidFill>
                  <a:srgbClr val="002060"/>
                </a:solidFill>
                <a:latin typeface="Times New Roman" pitchFamily="18" charset="0"/>
                <a:cs typeface="Arial" pitchFamily="34" charset="0"/>
              </a:rPr>
              <a:t>1</a:t>
            </a:r>
            <a:r>
              <a:rPr lang="en-US" sz="2800" i="1" dirty="0">
                <a:solidFill>
                  <a:srgbClr val="002060"/>
                </a:solidFill>
                <a:latin typeface="Times New Roman" pitchFamily="18" charset="0"/>
                <a:cs typeface="Arial" pitchFamily="34" charset="0"/>
              </a:rPr>
              <a:t>2</a:t>
            </a:r>
            <a:r>
              <a:rPr lang="en-US" sz="2800" dirty="0" smtClean="0">
                <a:solidFill>
                  <a:srgbClr val="002060"/>
                </a:solidFill>
                <a:latin typeface="Times New Roman" pitchFamily="18" charset="0"/>
                <a:cs typeface="Arial" pitchFamily="34" charset="0"/>
              </a:rPr>
              <a:t>, </a:t>
            </a:r>
            <a:r>
              <a:rPr lang="vi-VN" sz="2800" dirty="0">
                <a:solidFill>
                  <a:srgbClr val="002060"/>
                </a:solidFill>
                <a:latin typeface="Times New Roman" pitchFamily="18" charset="0"/>
                <a:cs typeface="Arial" pitchFamily="34" charset="0"/>
              </a:rPr>
              <a:t>NXB Giáo dục Việt Nam</a:t>
            </a:r>
            <a:r>
              <a:rPr lang="en-US" sz="2800" dirty="0">
                <a:solidFill>
                  <a:srgbClr val="002060"/>
                </a:solidFill>
                <a:latin typeface="Times New Roman" pitchFamily="18" charset="0"/>
                <a:cs typeface="Arial" pitchFamily="34" charset="0"/>
              </a:rPr>
              <a:t>, </a:t>
            </a:r>
            <a:r>
              <a:rPr lang="en-US" sz="2800" dirty="0" err="1">
                <a:solidFill>
                  <a:srgbClr val="002060"/>
                </a:solidFill>
                <a:latin typeface="Times New Roman" pitchFamily="18" charset="0"/>
                <a:cs typeface="Arial" pitchFamily="34" charset="0"/>
              </a:rPr>
              <a:t>năm</a:t>
            </a:r>
            <a:r>
              <a:rPr lang="en-US" sz="2800" dirty="0">
                <a:solidFill>
                  <a:srgbClr val="002060"/>
                </a:solidFill>
                <a:latin typeface="Times New Roman" pitchFamily="18" charset="0"/>
                <a:cs typeface="Arial" pitchFamily="34" charset="0"/>
              </a:rPr>
              <a:t> 2015.</a:t>
            </a:r>
            <a:endParaRPr lang="vi-VN" sz="2800" dirty="0">
              <a:solidFill>
                <a:srgbClr val="002060"/>
              </a:solidFill>
              <a:latin typeface="Times New Roman" pitchFamily="18" charset="0"/>
              <a:cs typeface="Arial" pitchFamily="34" charset="0"/>
            </a:endParaRPr>
          </a:p>
        </p:txBody>
      </p:sp>
      <p:pic>
        <p:nvPicPr>
          <p:cNvPr id="13" name="Picture 27" descr="Hoja Carta2">
            <a:extLst>
              <a:ext uri="{FF2B5EF4-FFF2-40B4-BE49-F238E27FC236}">
                <a16:creationId xmlns:a16="http://schemas.microsoft.com/office/drawing/2014/main" id="{0284E468-BA6C-42FF-BC4C-48D6DA3CFE04}"/>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D208CD93-964C-4E23-9894-F92D6BA70E0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8</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F279BC45-BEDA-4B7D-8BE0-CCCA87400054}"/>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546935715"/>
      </p:ext>
    </p:extLst>
  </p:cSld>
  <p:clrMapOvr>
    <a:masterClrMapping/>
  </p:clrMapOvr>
  <p:transition advClick="0">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KẾ HOẠCH HỌC TẬP</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9</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476000" y="1898243"/>
            <a:ext cx="8458200" cy="2677656"/>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học 4: 60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(4 </a:t>
            </a:r>
            <a:r>
              <a:rPr lang="en-US" sz="2800" dirty="0" err="1" smtClean="0">
                <a:solidFill>
                  <a:srgbClr val="002060"/>
                </a:solidFill>
                <a:latin typeface="Times New Roman" panose="02020603050405020304" pitchFamily="18" charset="0"/>
                <a:cs typeface="Times New Roman" panose="02020603050405020304" pitchFamily="18" charset="0"/>
              </a:rPr>
              <a:t>tín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55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Ôn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05 </a:t>
            </a:r>
            <a:r>
              <a:rPr lang="en-US" sz="2800" dirty="0" err="1" smtClean="0">
                <a:solidFill>
                  <a:srgbClr val="002060"/>
                </a:solidFill>
                <a:latin typeface="Times New Roman" panose="02020603050405020304" pitchFamily="18" charset="0"/>
                <a:cs typeface="Times New Roman" panose="02020603050405020304" pitchFamily="18" charset="0"/>
              </a:rPr>
              <a:t>tiết</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03 </a:t>
            </a:r>
            <a:r>
              <a:rPr lang="en-US" sz="2800" dirty="0" err="1" smtClean="0">
                <a:solidFill>
                  <a:srgbClr val="002060"/>
                </a:solidFill>
                <a:latin typeface="Times New Roman" panose="02020603050405020304" pitchFamily="18" charset="0"/>
                <a:cs typeface="Times New Roman" panose="02020603050405020304" pitchFamily="18" charset="0"/>
              </a:rPr>
              <a:t>tiết</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02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err="1" smtClean="0">
                <a:solidFill>
                  <a:srgbClr val="002060"/>
                </a:solidFill>
                <a:latin typeface="Times New Roman" panose="02020603050405020304" pitchFamily="18" charset="0"/>
                <a:cs typeface="Times New Roman" panose="02020603050405020304" pitchFamily="18" charset="0"/>
              </a:rPr>
              <a:t>tuần</a:t>
            </a:r>
            <a:r>
              <a:rPr lang="en-US" sz="2800" dirty="0" smtClean="0">
                <a:solidFill>
                  <a:srgbClr val="002060"/>
                </a:solidFill>
                <a:latin typeface="Times New Roman" panose="02020603050405020304" pitchFamily="18" charset="0"/>
                <a:cs typeface="Times New Roman" panose="02020603050405020304" pitchFamily="18" charset="0"/>
              </a:rPr>
              <a:t>.</a:t>
            </a:r>
          </a:p>
          <a:p>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xem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lịch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trên</a:t>
            </a:r>
            <a:r>
              <a:rPr lang="en-US" sz="2800" dirty="0" smtClean="0">
                <a:solidFill>
                  <a:srgbClr val="002060"/>
                </a:solidFill>
                <a:latin typeface="Times New Roman" panose="02020603050405020304" pitchFamily="18" charset="0"/>
                <a:cs typeface="Times New Roman" panose="02020603050405020304" pitchFamily="18" charset="0"/>
              </a:rPr>
              <a:t> web </a:t>
            </a:r>
            <a:r>
              <a:rPr lang="en-US" sz="2800" dirty="0" err="1" smtClean="0">
                <a:solidFill>
                  <a:srgbClr val="002060"/>
                </a:solidFill>
                <a:latin typeface="Times New Roman" panose="02020603050405020304" pitchFamily="18" charset="0"/>
                <a:cs typeface="Times New Roman" panose="02020603050405020304" pitchFamily="18" charset="0"/>
              </a:rPr>
              <a:t>cá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7014005"/>
      </p:ext>
    </p:extLst>
  </p:cSld>
  <p:clrMapOvr>
    <a:masterClrMapping/>
  </p:clrMapOvr>
  <p:transition advClick="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ĐÁNH GIÁ MÔN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 name="Line 1">
            <a:extLst>
              <a:ext uri="{FF2B5EF4-FFF2-40B4-BE49-F238E27FC236}">
                <a16:creationId xmlns:a16="http://schemas.microsoft.com/office/drawing/2014/main" id="{BFE336CD-91B8-4B17-8ADB-685A453ABF16}"/>
              </a:ext>
            </a:extLst>
          </p:cNvPr>
          <p:cNvSpPr>
            <a:spLocks noChangeShapeType="1"/>
          </p:cNvSpPr>
          <p:nvPr/>
        </p:nvSpPr>
        <p:spPr bwMode="auto">
          <a:xfrm flipV="1">
            <a:off x="4470400" y="696913"/>
            <a:ext cx="0" cy="1143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10</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TextBox 1"/>
          <p:cNvSpPr txBox="1"/>
          <p:nvPr/>
        </p:nvSpPr>
        <p:spPr>
          <a:xfrm>
            <a:off x="381000" y="1905000"/>
            <a:ext cx="8458200" cy="2246769"/>
          </a:xfrm>
          <a:prstGeom prst="rect">
            <a:avLst/>
          </a:prstGeom>
          <a:noFill/>
        </p:spPr>
        <p:txBody>
          <a:bodyPr wrap="square" rtlCol="0">
            <a:spAutoFit/>
          </a:bodyPr>
          <a:lstStyle/>
          <a:p>
            <a:pPr marL="285750" indent="-285750">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gia</a:t>
            </a:r>
            <a:r>
              <a:rPr lang="en-US" sz="2800" dirty="0">
                <a:solidFill>
                  <a:srgbClr val="002060"/>
                </a:solidFill>
                <a:latin typeface="Times New Roman" panose="02020603050405020304" pitchFamily="18" charset="0"/>
                <a:cs typeface="Times New Roman" panose="02020603050405020304" pitchFamily="18" charset="0"/>
              </a:rPr>
              <a:t> các </a:t>
            </a:r>
            <a:r>
              <a:rPr lang="en-US" sz="2800" dirty="0" err="1">
                <a:solidFill>
                  <a:srgbClr val="002060"/>
                </a:solidFill>
                <a:latin typeface="Times New Roman" panose="02020603050405020304" pitchFamily="18" charset="0"/>
                <a:cs typeface="Times New Roman" panose="02020603050405020304" pitchFamily="18" charset="0"/>
              </a:rPr>
              <a:t>buổi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thảo</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luận</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xuyên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kiểm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kỳ.</a:t>
            </a:r>
          </a:p>
          <a:p>
            <a:endParaRPr lang="en-US" sz="28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Thi </a:t>
            </a:r>
            <a:r>
              <a:rPr lang="en-US" sz="2800" dirty="0" err="1" smtClean="0">
                <a:solidFill>
                  <a:srgbClr val="002060"/>
                </a:solidFill>
                <a:latin typeface="Times New Roman" panose="02020603050405020304" pitchFamily="18" charset="0"/>
                <a:cs typeface="Times New Roman" panose="02020603050405020304" pitchFamily="18" charset="0"/>
              </a:rPr>
              <a:t>kết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thúc</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phần</a:t>
            </a:r>
            <a:r>
              <a:rPr lang="en-US" sz="2800"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69178504"/>
      </p:ext>
    </p:extLst>
  </p:cSld>
  <p:clrMapOvr>
    <a:masterClrMapping/>
  </p:clrMapOvr>
  <p:transition advClick="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0" y="662301"/>
            <a:ext cx="1245708" cy="1372304"/>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5" cstate="print"/>
          <a:srcRect/>
          <a:stretch>
            <a:fillRect/>
          </a:stretch>
        </p:blipFill>
        <p:spPr bwMode="auto">
          <a:xfrm>
            <a:off x="7634502" y="757804"/>
            <a:ext cx="1509498" cy="1354648"/>
          </a:xfrm>
          <a:prstGeom prst="rect">
            <a:avLst/>
          </a:prstGeom>
          <a:noFill/>
          <a:ln w="9525">
            <a:noFill/>
            <a:miter lim="800000"/>
            <a:headEnd/>
            <a:tailEnd/>
          </a:ln>
        </p:spPr>
      </p:pic>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76200" y="2743200"/>
            <a:ext cx="2362200" cy="776402"/>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2800" b="1" dirty="0" err="1" smtClean="0">
                <a:solidFill>
                  <a:srgbClr val="1909E5"/>
                </a:solidFill>
                <a:latin typeface="Times New Roman" pitchFamily="18" charset="0"/>
                <a:cs typeface="Times New Roman" pitchFamily="18" charset="0"/>
              </a:rPr>
              <a:t>Monosaccarit</a:t>
            </a:r>
            <a:endParaRPr lang="vi-VN" sz="2800" b="1" dirty="0">
              <a:solidFill>
                <a:srgbClr val="1909E5"/>
              </a:solidFill>
              <a:latin typeface="Times New Roman" pitchFamily="18" charset="0"/>
              <a:cs typeface="Times New Roman" pitchFamily="18" charset="0"/>
            </a:endParaRPr>
          </a:p>
        </p:txBody>
      </p:sp>
      <p:sp>
        <p:nvSpPr>
          <p:cNvPr id="24" name="AutoShape 52">
            <a:extLst>
              <a:ext uri="{FF2B5EF4-FFF2-40B4-BE49-F238E27FC236}">
                <a16:creationId xmlns:a16="http://schemas.microsoft.com/office/drawing/2014/main" id="{2E7D4C3B-75B2-4413-9BC2-7D7F73B6FD7A}"/>
              </a:ext>
            </a:extLst>
          </p:cNvPr>
          <p:cNvSpPr>
            <a:spLocks noChangeArrowheads="1"/>
          </p:cNvSpPr>
          <p:nvPr/>
        </p:nvSpPr>
        <p:spPr bwMode="gray">
          <a:xfrm>
            <a:off x="1615440" y="1257990"/>
            <a:ext cx="5852160" cy="8128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pPr>
            <a:r>
              <a:rPr lang="vi-VN" sz="2800" b="1" dirty="0">
                <a:solidFill>
                  <a:srgbClr val="008000"/>
                </a:solidFill>
                <a:latin typeface="Times New Roman" pitchFamily="18" charset="0"/>
                <a:cs typeface="Times New Roman" pitchFamily="18" charset="0"/>
              </a:rPr>
              <a:t>Chương XVII. CACBOHIĐRAT</a:t>
            </a:r>
            <a:endParaRPr lang="en-US" sz="2800" b="1" dirty="0">
              <a:solidFill>
                <a:srgbClr val="002060"/>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6"/>
          <a:stretch>
            <a:fillRect/>
          </a:stretch>
        </p:blipFill>
        <p:spPr>
          <a:xfrm>
            <a:off x="3119574" y="344768"/>
            <a:ext cx="3128826" cy="874432"/>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7" cstate="print"/>
          <a:srcRect t="51007"/>
          <a:stretch>
            <a:fillRect/>
          </a:stretch>
        </p:blipFill>
        <p:spPr bwMode="auto">
          <a:xfrm>
            <a:off x="0" y="6324600"/>
            <a:ext cx="9144000" cy="533400"/>
          </a:xfrm>
          <a:prstGeom prst="rect">
            <a:avLst/>
          </a:prstGeom>
          <a:noFill/>
          <a:ln w="9525">
            <a:noFill/>
            <a:miter lim="800000"/>
            <a:headEnd/>
            <a:tailEnd/>
          </a:ln>
        </p:spPr>
      </p:pic>
      <p:sp>
        <p:nvSpPr>
          <p:cNvPr id="31" name="Slide Number Placeholder 26">
            <a:extLst>
              <a:ext uri="{FF2B5EF4-FFF2-40B4-BE49-F238E27FC236}">
                <a16:creationId xmlns:a16="http://schemas.microsoft.com/office/drawing/2014/main" id="{C116584D-3EE2-44E6-B221-3914FE2B305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11</a:t>
            </a:fld>
            <a:r>
              <a:rPr lang="en-US" sz="1600" b="1" dirty="0" smtClean="0">
                <a:solidFill>
                  <a:srgbClr val="002060"/>
                </a:solidFill>
                <a:latin typeface="+mj-lt"/>
              </a:rPr>
              <a:t>/47</a:t>
            </a:r>
            <a:endParaRPr lang="en-US" sz="1600" b="1" dirty="0">
              <a:solidFill>
                <a:srgbClr val="002060"/>
              </a:solidFill>
              <a:latin typeface="+mj-lt"/>
            </a:endParaRPr>
          </a:p>
        </p:txBody>
      </p:sp>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7" name="AutoShape 52">
            <a:extLst>
              <a:ext uri="{FF2B5EF4-FFF2-40B4-BE49-F238E27FC236}">
                <a16:creationId xmlns:a16="http://schemas.microsoft.com/office/drawing/2014/main" id="{71ED6B33-CA8C-4AF1-84AF-A6FBA0052576}"/>
              </a:ext>
            </a:extLst>
          </p:cNvPr>
          <p:cNvSpPr>
            <a:spLocks noChangeArrowheads="1"/>
          </p:cNvSpPr>
          <p:nvPr/>
        </p:nvSpPr>
        <p:spPr bwMode="gray">
          <a:xfrm>
            <a:off x="3352800" y="2743200"/>
            <a:ext cx="2362200" cy="776402"/>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2800" b="1" dirty="0" err="1" smtClean="0">
                <a:solidFill>
                  <a:srgbClr val="1909E5"/>
                </a:solidFill>
                <a:latin typeface="Times New Roman" pitchFamily="18" charset="0"/>
                <a:cs typeface="Times New Roman" pitchFamily="18" charset="0"/>
              </a:rPr>
              <a:t>Đisaccarit</a:t>
            </a:r>
            <a:r>
              <a:rPr lang="en-US" sz="2800" b="1" dirty="0" smtClean="0">
                <a:solidFill>
                  <a:srgbClr val="1909E5"/>
                </a:solidFill>
                <a:latin typeface="Times New Roman" pitchFamily="18" charset="0"/>
                <a:cs typeface="Times New Roman" pitchFamily="18" charset="0"/>
              </a:rPr>
              <a:t> </a:t>
            </a:r>
            <a:endParaRPr lang="vi-VN" sz="2800" b="1" dirty="0">
              <a:solidFill>
                <a:srgbClr val="1909E5"/>
              </a:solidFill>
              <a:latin typeface="Times New Roman" pitchFamily="18" charset="0"/>
              <a:cs typeface="Times New Roman" pitchFamily="18" charset="0"/>
            </a:endParaRPr>
          </a:p>
        </p:txBody>
      </p:sp>
      <p:sp>
        <p:nvSpPr>
          <p:cNvPr id="28" name="AutoShape 52">
            <a:extLst>
              <a:ext uri="{FF2B5EF4-FFF2-40B4-BE49-F238E27FC236}">
                <a16:creationId xmlns:a16="http://schemas.microsoft.com/office/drawing/2014/main" id="{71ED6B33-CA8C-4AF1-84AF-A6FBA0052576}"/>
              </a:ext>
            </a:extLst>
          </p:cNvPr>
          <p:cNvSpPr>
            <a:spLocks noChangeArrowheads="1"/>
          </p:cNvSpPr>
          <p:nvPr/>
        </p:nvSpPr>
        <p:spPr bwMode="gray">
          <a:xfrm>
            <a:off x="6634480" y="2771614"/>
            <a:ext cx="2362200" cy="776402"/>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2800" b="1" dirty="0" err="1" smtClean="0">
                <a:solidFill>
                  <a:srgbClr val="1909E5"/>
                </a:solidFill>
                <a:latin typeface="Times New Roman" pitchFamily="18" charset="0"/>
                <a:cs typeface="Times New Roman" pitchFamily="18" charset="0"/>
              </a:rPr>
              <a:t>Polisaccarit</a:t>
            </a:r>
            <a:endParaRPr lang="vi-VN" sz="2800" b="1" dirty="0">
              <a:solidFill>
                <a:srgbClr val="1909E5"/>
              </a:solidFill>
              <a:latin typeface="Times New Roman" pitchFamily="18" charset="0"/>
              <a:cs typeface="Times New Roman" pitchFamily="18" charset="0"/>
            </a:endParaRPr>
          </a:p>
        </p:txBody>
      </p:sp>
      <p:cxnSp>
        <p:nvCxnSpPr>
          <p:cNvPr id="12" name="Straight Arrow Connector 11"/>
          <p:cNvCxnSpPr>
            <a:stCxn id="24" idx="2"/>
            <a:endCxn id="27" idx="0"/>
          </p:cNvCxnSpPr>
          <p:nvPr/>
        </p:nvCxnSpPr>
        <p:spPr>
          <a:xfrm flipH="1">
            <a:off x="4533900" y="2070790"/>
            <a:ext cx="7620" cy="6724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a:stCxn id="24" idx="2"/>
            <a:endCxn id="23" idx="0"/>
          </p:cNvCxnSpPr>
          <p:nvPr/>
        </p:nvCxnSpPr>
        <p:spPr>
          <a:xfrm flipH="1">
            <a:off x="1257300" y="2070790"/>
            <a:ext cx="3284220" cy="6724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a:stCxn id="24" idx="2"/>
            <a:endCxn id="28" idx="0"/>
          </p:cNvCxnSpPr>
          <p:nvPr/>
        </p:nvCxnSpPr>
        <p:spPr>
          <a:xfrm>
            <a:off x="4541520" y="2070790"/>
            <a:ext cx="3274060" cy="70082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419100" y="4791007"/>
            <a:ext cx="20193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Glucozơ</a:t>
            </a:r>
            <a:endParaRPr lang="en-US" sz="2600" dirty="0" smtClean="0">
              <a:latin typeface="Times New Roman" panose="02020603050405020304" pitchFamily="18" charset="0"/>
              <a:cs typeface="Times New Roman" panose="02020603050405020304" pitchFamily="18" charset="0"/>
            </a:endParaRPr>
          </a:p>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Fructozơ</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a:blip r:embed="rId8"/>
          <a:stretch>
            <a:fillRect/>
          </a:stretch>
        </p:blipFill>
        <p:spPr>
          <a:xfrm>
            <a:off x="40358" y="3781625"/>
            <a:ext cx="1010714" cy="758036"/>
          </a:xfrm>
          <a:prstGeom prst="rect">
            <a:avLst/>
          </a:prstGeom>
        </p:spPr>
      </p:pic>
      <p:pic>
        <p:nvPicPr>
          <p:cNvPr id="35" name="Picture 34"/>
          <p:cNvPicPr>
            <a:picLocks noChangeAspect="1"/>
          </p:cNvPicPr>
          <p:nvPr/>
        </p:nvPicPr>
        <p:blipFill rotWithShape="1">
          <a:blip r:embed="rId9"/>
          <a:srcRect t="9199" b="7600"/>
          <a:stretch/>
        </p:blipFill>
        <p:spPr>
          <a:xfrm>
            <a:off x="1257300" y="3780142"/>
            <a:ext cx="1011896" cy="841898"/>
          </a:xfrm>
          <a:prstGeom prst="rect">
            <a:avLst/>
          </a:prstGeom>
        </p:spPr>
      </p:pic>
      <p:pic>
        <p:nvPicPr>
          <p:cNvPr id="37" name="Picture 36"/>
          <p:cNvPicPr>
            <a:picLocks noChangeAspect="1"/>
          </p:cNvPicPr>
          <p:nvPr/>
        </p:nvPicPr>
        <p:blipFill>
          <a:blip r:embed="rId10"/>
          <a:stretch>
            <a:fillRect/>
          </a:stretch>
        </p:blipFill>
        <p:spPr>
          <a:xfrm>
            <a:off x="3319882" y="3810000"/>
            <a:ext cx="1328318" cy="759038"/>
          </a:xfrm>
          <a:prstGeom prst="rect">
            <a:avLst/>
          </a:prstGeom>
        </p:spPr>
      </p:pic>
      <p:sp>
        <p:nvSpPr>
          <p:cNvPr id="44" name="TextBox 43"/>
          <p:cNvSpPr txBox="1"/>
          <p:nvPr/>
        </p:nvSpPr>
        <p:spPr>
          <a:xfrm>
            <a:off x="3505200" y="4784399"/>
            <a:ext cx="19812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Saccarozơ</a:t>
            </a:r>
            <a:endParaRPr lang="en-US" sz="2600" dirty="0" smtClean="0">
              <a:latin typeface="Times New Roman" panose="02020603050405020304" pitchFamily="18" charset="0"/>
              <a:cs typeface="Times New Roman" panose="02020603050405020304" pitchFamily="18" charset="0"/>
            </a:endParaRPr>
          </a:p>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Mantozơ</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pic>
        <p:nvPicPr>
          <p:cNvPr id="40" name="Picture 39"/>
          <p:cNvPicPr>
            <a:picLocks noChangeAspect="1"/>
          </p:cNvPicPr>
          <p:nvPr/>
        </p:nvPicPr>
        <p:blipFill>
          <a:blip r:embed="rId11"/>
          <a:stretch>
            <a:fillRect/>
          </a:stretch>
        </p:blipFill>
        <p:spPr>
          <a:xfrm>
            <a:off x="4737521" y="3814986"/>
            <a:ext cx="1005402" cy="754052"/>
          </a:xfrm>
          <a:prstGeom prst="rect">
            <a:avLst/>
          </a:prstGeom>
        </p:spPr>
      </p:pic>
      <p:sp>
        <p:nvSpPr>
          <p:cNvPr id="47" name="TextBox 46"/>
          <p:cNvSpPr txBox="1"/>
          <p:nvPr/>
        </p:nvSpPr>
        <p:spPr>
          <a:xfrm>
            <a:off x="6781799" y="4784399"/>
            <a:ext cx="2321539"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Tinh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bột</a:t>
            </a:r>
            <a:endParaRPr lang="en-US" sz="2600" dirty="0" smtClean="0">
              <a:latin typeface="Times New Roman" panose="02020603050405020304" pitchFamily="18" charset="0"/>
              <a:cs typeface="Times New Roman" panose="02020603050405020304" pitchFamily="18" charset="0"/>
            </a:endParaRPr>
          </a:p>
          <a:p>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Xenlulozơ</a:t>
            </a: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pic>
        <p:nvPicPr>
          <p:cNvPr id="41" name="Picture 40"/>
          <p:cNvPicPr>
            <a:picLocks noChangeAspect="1"/>
          </p:cNvPicPr>
          <p:nvPr/>
        </p:nvPicPr>
        <p:blipFill>
          <a:blip r:embed="rId12"/>
          <a:stretch>
            <a:fillRect/>
          </a:stretch>
        </p:blipFill>
        <p:spPr>
          <a:xfrm>
            <a:off x="6650156" y="3812222"/>
            <a:ext cx="1198444" cy="799362"/>
          </a:xfrm>
          <a:prstGeom prst="rect">
            <a:avLst/>
          </a:prstGeom>
        </p:spPr>
      </p:pic>
      <p:pic>
        <p:nvPicPr>
          <p:cNvPr id="1028" name="Picture 4" descr="Hình ảnh có liên quan"/>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42568" y="3810000"/>
            <a:ext cx="1126556" cy="801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708077"/>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ppt_x"/>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500" fill="hold"/>
                                        <p:tgtEl>
                                          <p:spTgt spid="40"/>
                                        </p:tgtEl>
                                        <p:attrNameLst>
                                          <p:attrName>ppt_x</p:attrName>
                                        </p:attrNameLst>
                                      </p:cBhvr>
                                      <p:tavLst>
                                        <p:tav tm="0">
                                          <p:val>
                                            <p:strVal val="#ppt_x"/>
                                          </p:val>
                                        </p:tav>
                                        <p:tav tm="100000">
                                          <p:val>
                                            <p:strVal val="#ppt_x"/>
                                          </p:val>
                                        </p:tav>
                                      </p:tavLst>
                                    </p:anim>
                                    <p:anim calcmode="lin" valueType="num">
                                      <p:cBhvr additive="base">
                                        <p:cTn id="4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ipe(down)">
                                      <p:cBhvr>
                                        <p:cTn id="51" dur="500"/>
                                        <p:tgtEl>
                                          <p:spTgt spid="44"/>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par>
                                <p:cTn id="63" presetID="10" presetClass="entr" presetSubtype="0" fill="hold" nodeType="withEffect">
                                  <p:stCondLst>
                                    <p:cond delay="0"/>
                                  </p:stCondLst>
                                  <p:childTnLst>
                                    <p:set>
                                      <p:cBhvr>
                                        <p:cTn id="64" dur="1" fill="hold">
                                          <p:stCondLst>
                                            <p:cond delay="0"/>
                                          </p:stCondLst>
                                        </p:cTn>
                                        <p:tgtEl>
                                          <p:spTgt spid="1028"/>
                                        </p:tgtEl>
                                        <p:attrNameLst>
                                          <p:attrName>style.visibility</p:attrName>
                                        </p:attrNameLst>
                                      </p:cBhvr>
                                      <p:to>
                                        <p:strVal val="visible"/>
                                      </p:to>
                                    </p:set>
                                    <p:animEffect transition="in" filter="fade">
                                      <p:cBhvr>
                                        <p:cTn id="65" dur="500"/>
                                        <p:tgtEl>
                                          <p:spTgt spid="1028"/>
                                        </p:tgtEl>
                                      </p:cBhvr>
                                    </p:animEffec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1000"/>
                                        <p:tgtEl>
                                          <p:spTgt spid="47"/>
                                        </p:tgtEl>
                                      </p:cBhvr>
                                    </p:animEffect>
                                    <p:anim calcmode="lin" valueType="num">
                                      <p:cBhvr>
                                        <p:cTn id="71" dur="1000" fill="hold"/>
                                        <p:tgtEl>
                                          <p:spTgt spid="47"/>
                                        </p:tgtEl>
                                        <p:attrNameLst>
                                          <p:attrName>ppt_x</p:attrName>
                                        </p:attrNameLst>
                                      </p:cBhvr>
                                      <p:tavLst>
                                        <p:tav tm="0">
                                          <p:val>
                                            <p:strVal val="#ppt_x"/>
                                          </p:val>
                                        </p:tav>
                                        <p:tav tm="100000">
                                          <p:val>
                                            <p:strVal val="#ppt_x"/>
                                          </p:val>
                                        </p:tav>
                                      </p:tavLst>
                                    </p:anim>
                                    <p:anim calcmode="lin" valueType="num">
                                      <p:cBhvr>
                                        <p:cTn id="72"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7" grpId="0" animBg="1"/>
      <p:bldP spid="28" grpId="0" animBg="1"/>
      <p:bldP spid="17" grpId="0"/>
      <p:bldP spid="44"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40037" y="4191000"/>
            <a:ext cx="8915400" cy="1168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63. GLUCOZƠ </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4"/>
          <a:stretch>
            <a:fillRect/>
          </a:stretch>
        </p:blipFill>
        <p:spPr>
          <a:xfrm>
            <a:off x="2480697" y="413534"/>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1" name="Slide Number Placeholder 26">
            <a:extLst>
              <a:ext uri="{FF2B5EF4-FFF2-40B4-BE49-F238E27FC236}">
                <a16:creationId xmlns:a16="http://schemas.microsoft.com/office/drawing/2014/main" id="{C116584D-3EE2-44E6-B221-3914FE2B3050}"/>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rPr>
              <a:t>Slide </a:t>
            </a:r>
            <a:fld id="{3DF49994-E2F1-49D2-9560-9452244A1B97}" type="slidenum">
              <a:rPr lang="en-US" sz="1600" b="1" smtClean="0">
                <a:solidFill>
                  <a:srgbClr val="002060"/>
                </a:solidFill>
                <a:latin typeface="+mj-lt"/>
              </a:rPr>
              <a:pPr/>
              <a:t>12</a:t>
            </a:fld>
            <a:r>
              <a:rPr lang="en-US" sz="1600" b="1" dirty="0" smtClean="0">
                <a:solidFill>
                  <a:srgbClr val="002060"/>
                </a:solidFill>
                <a:latin typeface="+mj-lt"/>
              </a:rPr>
              <a:t>/47</a:t>
            </a:r>
            <a:endParaRPr lang="en-US" sz="1600" b="1" dirty="0">
              <a:solidFill>
                <a:srgbClr val="002060"/>
              </a:solidFill>
              <a:latin typeface="+mj-lt"/>
            </a:endParaRPr>
          </a:p>
        </p:txBody>
      </p:sp>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a:blip r:embed="rId6"/>
          <a:stretch>
            <a:fillRect/>
          </a:stretch>
        </p:blipFill>
        <p:spPr>
          <a:xfrm>
            <a:off x="1283730" y="1652333"/>
            <a:ext cx="6260070" cy="2398576"/>
          </a:xfrm>
          <a:prstGeom prst="rect">
            <a:avLst/>
          </a:prstGeom>
        </p:spPr>
      </p:pic>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76200" y="1371600"/>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873125" y="2362200"/>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685799" y="1998663"/>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790530" y="1413888"/>
            <a:ext cx="6978192" cy="584775"/>
          </a:xfrm>
          <a:prstGeom prst="rect">
            <a:avLst/>
          </a:prstGeom>
          <a:noFill/>
          <a:ln w="9525" algn="ctr">
            <a:noFill/>
            <a:miter lim="800000"/>
            <a:headEnd/>
            <a:tailEnd/>
          </a:ln>
        </p:spPr>
        <p:txBody>
          <a:bodyPr wrap="none">
            <a:spAutoFit/>
          </a:bodyPr>
          <a:lstStyle/>
          <a:p>
            <a:pPr eaLnBrk="0" hangingPunct="0"/>
            <a:r>
              <a:rPr lang="en-US" sz="3200" dirty="0" smtClean="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và</a:t>
            </a:r>
            <a:r>
              <a:rPr lang="en-US" sz="3200" dirty="0" smtClean="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trạng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thiên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nhiên</a:t>
            </a:r>
            <a:r>
              <a:rPr lang="en-US" sz="3200" dirty="0">
                <a:solidFill>
                  <a:srgbClr val="002060"/>
                </a:solidFill>
                <a:latin typeface="Times New Roman" pitchFamily="18" charset="0"/>
                <a:cs typeface="Times New Roman" pitchFamily="18" charset="0"/>
              </a:rPr>
              <a:t> </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255588" y="13890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593850" y="2366963"/>
            <a:ext cx="6254750"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Cấu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tạo</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phân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tử</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1052513" y="23796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grpSp>
        <p:nvGrpSpPr>
          <p:cNvPr id="34" name="Group 7">
            <a:extLst>
              <a:ext uri="{FF2B5EF4-FFF2-40B4-BE49-F238E27FC236}">
                <a16:creationId xmlns:a16="http://schemas.microsoft.com/office/drawing/2014/main" id="{B3DBC52C-D7DE-4975-AA9D-04093EC4A78B}"/>
              </a:ext>
            </a:extLst>
          </p:cNvPr>
          <p:cNvGrpSpPr>
            <a:grpSpLocks/>
          </p:cNvGrpSpPr>
          <p:nvPr/>
        </p:nvGrpSpPr>
        <p:grpSpPr bwMode="auto">
          <a:xfrm>
            <a:off x="1316719" y="3352800"/>
            <a:ext cx="762000" cy="665163"/>
            <a:chOff x="3174" y="2656"/>
            <a:chExt cx="1549" cy="1351"/>
          </a:xfrm>
          <a:solidFill>
            <a:schemeClr val="accent6">
              <a:lumMod val="60000"/>
              <a:lumOff val="40000"/>
            </a:schemeClr>
          </a:solidFill>
        </p:grpSpPr>
        <p:sp>
          <p:nvSpPr>
            <p:cNvPr id="35" name="AutoShape 8">
              <a:extLst>
                <a:ext uri="{FF2B5EF4-FFF2-40B4-BE49-F238E27FC236}">
                  <a16:creationId xmlns:a16="http://schemas.microsoft.com/office/drawing/2014/main"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6" name="AutoShape 9">
              <a:extLst>
                <a:ext uri="{FF2B5EF4-FFF2-40B4-BE49-F238E27FC236}">
                  <a16:creationId xmlns:a16="http://schemas.microsoft.com/office/drawing/2014/main"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37" name="AutoShape 10">
              <a:extLst>
                <a:ext uri="{FF2B5EF4-FFF2-40B4-BE49-F238E27FC236}">
                  <a16:creationId xmlns:a16="http://schemas.microsoft.com/office/drawing/2014/main"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0" name="Text Box 15">
            <a:extLst>
              <a:ext uri="{FF2B5EF4-FFF2-40B4-BE49-F238E27FC236}">
                <a16:creationId xmlns:a16="http://schemas.microsoft.com/office/drawing/2014/main" id="{9F73CCFD-59A4-4F67-A8D7-F2B83C61A266}"/>
              </a:ext>
            </a:extLst>
          </p:cNvPr>
          <p:cNvSpPr txBox="1">
            <a:spLocks noChangeArrowheads="1"/>
          </p:cNvSpPr>
          <p:nvPr/>
        </p:nvSpPr>
        <p:spPr bwMode="auto">
          <a:xfrm>
            <a:off x="2060209" y="3357563"/>
            <a:ext cx="5788391"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a:t>
            </a:r>
          </a:p>
        </p:txBody>
      </p:sp>
      <p:sp>
        <p:nvSpPr>
          <p:cNvPr id="41" name="Text Box 16">
            <a:extLst>
              <a:ext uri="{FF2B5EF4-FFF2-40B4-BE49-F238E27FC236}">
                <a16:creationId xmlns:a16="http://schemas.microsoft.com/office/drawing/2014/main" id="{20FC02C9-D074-4B50-9BB8-0386119A12B9}"/>
              </a:ext>
            </a:extLst>
          </p:cNvPr>
          <p:cNvSpPr txBox="1">
            <a:spLocks noChangeArrowheads="1"/>
          </p:cNvSpPr>
          <p:nvPr/>
        </p:nvSpPr>
        <p:spPr bwMode="gray">
          <a:xfrm>
            <a:off x="1518873" y="33702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grpSp>
        <p:nvGrpSpPr>
          <p:cNvPr id="47" name="Group 7">
            <a:extLst>
              <a:ext uri="{FF2B5EF4-FFF2-40B4-BE49-F238E27FC236}">
                <a16:creationId xmlns:a16="http://schemas.microsoft.com/office/drawing/2014/main" id="{460854DE-AC73-446A-A3E9-61D3036B91F1}"/>
              </a:ext>
            </a:extLst>
          </p:cNvPr>
          <p:cNvGrpSpPr>
            <a:grpSpLocks/>
          </p:cNvGrpSpPr>
          <p:nvPr/>
        </p:nvGrpSpPr>
        <p:grpSpPr bwMode="auto">
          <a:xfrm>
            <a:off x="838200" y="4419600"/>
            <a:ext cx="762000" cy="665163"/>
            <a:chOff x="3174" y="2656"/>
            <a:chExt cx="1549" cy="1351"/>
          </a:xfrm>
          <a:solidFill>
            <a:schemeClr val="accent6">
              <a:lumMod val="60000"/>
              <a:lumOff val="40000"/>
            </a:schemeClr>
          </a:solidFill>
        </p:grpSpPr>
        <p:sp>
          <p:nvSpPr>
            <p:cNvPr id="48"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49"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50"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52"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1581690" y="4424363"/>
            <a:ext cx="5276309"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Điều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chế</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và</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ứng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dụng</a:t>
            </a:r>
            <a:r>
              <a:rPr lang="en-US" sz="3200" dirty="0">
                <a:solidFill>
                  <a:srgbClr val="002060"/>
                </a:solidFill>
                <a:latin typeface="Times New Roman" pitchFamily="18" charset="0"/>
                <a:cs typeface="Times New Roman" pitchFamily="18" charset="0"/>
              </a:rPr>
              <a:t> </a:t>
            </a:r>
          </a:p>
        </p:txBody>
      </p:sp>
      <p:sp>
        <p:nvSpPr>
          <p:cNvPr id="53"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1040354" y="4437063"/>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4</a:t>
            </a:r>
          </a:p>
        </p:txBody>
      </p:sp>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7" name="Slide Number Placeholder 26">
            <a:extLst>
              <a:ext uri="{FF2B5EF4-FFF2-40B4-BE49-F238E27FC236}">
                <a16:creationId xmlns:a16="http://schemas.microsoft.com/office/drawing/2014/main" id="{9FCCF7AD-4732-4B70-80ED-D80D419DD959}"/>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13</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1441450" y="3013675"/>
            <a:ext cx="6327272"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5" name="Line 11">
            <a:extLst>
              <a:ext uri="{FF2B5EF4-FFF2-40B4-BE49-F238E27FC236}">
                <a16:creationId xmlns:a16="http://schemas.microsoft.com/office/drawing/2014/main" id="{4E1C0398-197F-4CDF-BDB5-69B179F48B51}"/>
              </a:ext>
            </a:extLst>
          </p:cNvPr>
          <p:cNvSpPr>
            <a:spLocks noChangeShapeType="1"/>
          </p:cNvSpPr>
          <p:nvPr/>
        </p:nvSpPr>
        <p:spPr bwMode="auto">
          <a:xfrm>
            <a:off x="2253182" y="3970549"/>
            <a:ext cx="5138218"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6" name="Line 11">
            <a:extLst>
              <a:ext uri="{FF2B5EF4-FFF2-40B4-BE49-F238E27FC236}">
                <a16:creationId xmlns:a16="http://schemas.microsoft.com/office/drawing/2014/main" id="{784DECAF-23A5-4BBE-84CA-D31B9B50B4C5}"/>
              </a:ext>
            </a:extLst>
          </p:cNvPr>
          <p:cNvSpPr>
            <a:spLocks noChangeShapeType="1"/>
          </p:cNvSpPr>
          <p:nvPr/>
        </p:nvSpPr>
        <p:spPr bwMode="auto">
          <a:xfrm>
            <a:off x="1429291" y="5041186"/>
            <a:ext cx="6419309"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id="{460854DE-AC73-446A-A3E9-61D3036B91F1}"/>
              </a:ext>
            </a:extLst>
          </p:cNvPr>
          <p:cNvGrpSpPr>
            <a:grpSpLocks/>
          </p:cNvGrpSpPr>
          <p:nvPr/>
        </p:nvGrpSpPr>
        <p:grpSpPr bwMode="auto">
          <a:xfrm>
            <a:off x="76200" y="5486400"/>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819690" y="5491163"/>
            <a:ext cx="5276309"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Fructozơ</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277897" y="5503863"/>
            <a:ext cx="389851" cy="584775"/>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5</a:t>
            </a:r>
          </a:p>
        </p:txBody>
      </p:sp>
      <p:sp>
        <p:nvSpPr>
          <p:cNvPr id="62" name="Line 11">
            <a:extLst>
              <a:ext uri="{FF2B5EF4-FFF2-40B4-BE49-F238E27FC236}">
                <a16:creationId xmlns:a16="http://schemas.microsoft.com/office/drawing/2014/main" id="{784DECAF-23A5-4BBE-84CA-D31B9B50B4C5}"/>
              </a:ext>
            </a:extLst>
          </p:cNvPr>
          <p:cNvSpPr>
            <a:spLocks noChangeShapeType="1"/>
          </p:cNvSpPr>
          <p:nvPr/>
        </p:nvSpPr>
        <p:spPr bwMode="auto">
          <a:xfrm>
            <a:off x="761999" y="6107986"/>
            <a:ext cx="80772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252953"/>
            <a:ext cx="8610600" cy="3293209"/>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công thức cấu </a:t>
            </a:r>
            <a:r>
              <a:rPr lang="vi-VN" sz="2800" dirty="0" smtClean="0">
                <a:solidFill>
                  <a:srgbClr val="002060"/>
                </a:solidFill>
                <a:latin typeface="Times New Roman" pitchFamily="18" charset="0"/>
                <a:cs typeface="Times New Roman" pitchFamily="18" charset="0"/>
              </a:rPr>
              <a:t>tạo</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dạng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mạch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hở</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Biết</a:t>
            </a:r>
            <a:r>
              <a:rPr lang="en-US" sz="2800" dirty="0" smtClean="0">
                <a:solidFill>
                  <a:srgbClr val="002060"/>
                </a:solidFill>
                <a:latin typeface="Times New Roman" pitchFamily="18" charset="0"/>
                <a:cs typeface="Times New Roman" pitchFamily="18" charset="0"/>
              </a:rPr>
              <a:t> tính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nhóm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chức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vận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dụng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giải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thích</a:t>
            </a:r>
            <a:r>
              <a:rPr lang="en-US" sz="2800" dirty="0" smtClean="0">
                <a:solidFill>
                  <a:srgbClr val="002060"/>
                </a:solidFill>
                <a:latin typeface="Times New Roman" pitchFamily="18" charset="0"/>
                <a:cs typeface="Times New Roman" pitchFamily="18" charset="0"/>
              </a:rPr>
              <a:t> các </a:t>
            </a:r>
            <a:r>
              <a:rPr lang="en-US" sz="2800" dirty="0" err="1" smtClean="0">
                <a:solidFill>
                  <a:srgbClr val="002060"/>
                </a:solidFill>
                <a:latin typeface="Times New Roman" pitchFamily="18" charset="0"/>
                <a:cs typeface="Times New Roman" pitchFamily="18" charset="0"/>
              </a:rPr>
              <a:t>hiện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học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25" name="Slide Number Placeholder 26">
            <a:extLst>
              <a:ext uri="{FF2B5EF4-FFF2-40B4-BE49-F238E27FC236}">
                <a16:creationId xmlns:a16="http://schemas.microsoft.com/office/drawing/2014/main" id="{D28EFD37-81B7-41A7-9123-2A7206CE7B0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14</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84930"/>
            <a:ext cx="8610600" cy="3508653"/>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Viết được </a:t>
            </a:r>
            <a:r>
              <a:rPr lang="vi-VN" sz="2800" dirty="0">
                <a:solidFill>
                  <a:srgbClr val="002060"/>
                </a:solidFill>
                <a:latin typeface="Times New Roman" pitchFamily="18" charset="0"/>
                <a:cs typeface="Times New Roman" pitchFamily="18" charset="0"/>
              </a:rPr>
              <a:t>phương trình phản ứng thể hiện tính chất hóa học của </a:t>
            </a:r>
            <a:r>
              <a:rPr lang="vi-VN" sz="2800" dirty="0"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Vận dụng </a:t>
            </a:r>
            <a:r>
              <a:rPr lang="en-US" sz="2800" dirty="0" smtClean="0">
                <a:solidFill>
                  <a:srgbClr val="002060"/>
                </a:solidFill>
                <a:latin typeface="Times New Roman" pitchFamily="18" charset="0"/>
                <a:cs typeface="Times New Roman" pitchFamily="18" charset="0"/>
              </a:rPr>
              <a:t>được </a:t>
            </a:r>
            <a:r>
              <a:rPr lang="vi-VN" sz="2800" dirty="0" smtClean="0">
                <a:solidFill>
                  <a:srgbClr val="002060"/>
                </a:solidFill>
                <a:latin typeface="Times New Roman" pitchFamily="18" charset="0"/>
                <a:cs typeface="Times New Roman" pitchFamily="18" charset="0"/>
              </a:rPr>
              <a:t>tính </a:t>
            </a:r>
            <a:r>
              <a:rPr lang="vi-VN" sz="2800" dirty="0">
                <a:solidFill>
                  <a:srgbClr val="002060"/>
                </a:solidFill>
                <a:latin typeface="Times New Roman" pitchFamily="18" charset="0"/>
                <a:cs typeface="Times New Roman" pitchFamily="18" charset="0"/>
              </a:rPr>
              <a:t>chất hóa học của glucozơ </a:t>
            </a:r>
            <a:r>
              <a:rPr lang="en-US" sz="2800" dirty="0" err="1" smtClean="0">
                <a:solidFill>
                  <a:srgbClr val="002060"/>
                </a:solidFill>
                <a:latin typeface="Times New Roman" pitchFamily="18" charset="0"/>
                <a:cs typeface="Times New Roman" pitchFamily="18" charset="0"/>
              </a:rPr>
              <a:t>để</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được các bài </a:t>
            </a:r>
            <a:r>
              <a:rPr lang="vi-VN" sz="2800" dirty="0" smtClean="0">
                <a:solidFill>
                  <a:srgbClr val="002060"/>
                </a:solidFill>
                <a:latin typeface="Times New Roman" pitchFamily="18" charset="0"/>
                <a:cs typeface="Times New Roman" pitchFamily="18" charset="0"/>
              </a:rPr>
              <a:t>tập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liên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quan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vi-VN" sz="2800" dirty="0" smtClean="0">
                <a:solidFill>
                  <a:srgbClr val="002060"/>
                </a:solidFill>
                <a:latin typeface="Times New Roman" pitchFamily="18" charset="0"/>
                <a:cs typeface="Times New Roman" pitchFamily="18" charset="0"/>
              </a:rPr>
              <a:t> glucozơ</a:t>
            </a:r>
            <a:r>
              <a:rPr lang="en-US" sz="2800" dirty="0" smtClean="0">
                <a:solidFill>
                  <a:srgbClr val="002060"/>
                </a:solidFill>
                <a:latin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id="{F92256AA-7449-4B18-BBD3-407C5D1F20C2}"/>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15</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0" name="Slide Number Placeholder 26">
            <a:extLst>
              <a:ext uri="{FF2B5EF4-FFF2-40B4-BE49-F238E27FC236}">
                <a16:creationId xmlns:a16="http://schemas.microsoft.com/office/drawing/2014/main" id="{05A8C8AC-50EF-4079-9F9F-E1BB85786082}"/>
              </a:ext>
            </a:extLst>
          </p:cNvPr>
          <p:cNvSpPr>
            <a:spLocks noGrp="1"/>
          </p:cNvSpPr>
          <p:nvPr>
            <p:ph type="sldNum" sz="quarter" idx="12"/>
          </p:nvPr>
        </p:nvSpPr>
        <p:spPr>
          <a:xfrm>
            <a:off x="7772400" y="6400801"/>
            <a:ext cx="1371600" cy="381000"/>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16</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và</a:t>
            </a:r>
            <a:r>
              <a:rPr lang="en-US" sz="3600" b="1" dirty="0" smtClean="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17</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590300" y="1781783"/>
            <a:ext cx="8229600" cy="3847207"/>
          </a:xfrm>
          <a:prstGeom prst="rect">
            <a:avLst/>
          </a:prstGeom>
        </p:spPr>
        <p:txBody>
          <a:bodyPr wrap="square">
            <a:spAutoFit/>
          </a:bodyPr>
          <a:lstStyle/>
          <a:p>
            <a:pPr marL="457200" indent="-457200" algn="just">
              <a:spcBef>
                <a:spcPts val="600"/>
              </a:spcBef>
              <a:buFont typeface="Wingdings" panose="05000000000000000000" pitchFamily="2" charset="2"/>
              <a:buChar char="v"/>
            </a:pP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là chất rắn, tinh thể không màu, dễ tan trong nước, có vị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 trong hầu hết các bộ phận của cây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trong </a:t>
            </a:r>
            <a:r>
              <a:rPr lang="vi-VN"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 chín, đặc biệt trong quả nho </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í</a:t>
            </a:r>
            <a:r>
              <a:rPr lang="vi-VN"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 mật ong có </a:t>
            </a:r>
            <a:r>
              <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khoảng </a:t>
            </a:r>
            <a:r>
              <a:rPr lang="nl-NL"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30% glucozơ</a:t>
            </a:r>
            <a:r>
              <a:rPr lang="nl-NL"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endParaRPr lang="nl-NL"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v"/>
            </a:pP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cũng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8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2">
                                            <p:txEl>
                                              <p:pRg st="2" end="2"/>
                                            </p:txEl>
                                          </p:spTgt>
                                        </p:tgtEl>
                                        <p:attrNameLst>
                                          <p:attrName>style.visibility</p:attrName>
                                        </p:attrNameLst>
                                      </p:cBhvr>
                                      <p:to>
                                        <p:strVal val="visible"/>
                                      </p:to>
                                    </p:set>
                                    <p:animEffect transition="in" filter="barn(inVertical)">
                                      <p:cBhvr>
                                        <p:cTn id="13" dur="500"/>
                                        <p:tgtEl>
                                          <p:spTgt spid="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vật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lí</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và</a:t>
            </a:r>
            <a:r>
              <a:rPr lang="en-US" sz="3600" b="1" dirty="0" smtClean="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trạng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nhiên</a:t>
            </a:r>
            <a:r>
              <a:rPr lang="en-US" sz="3600" b="1" dirty="0">
                <a:solidFill>
                  <a:schemeClr val="bg1"/>
                </a:solidFill>
                <a:latin typeface="Times New Roman" pitchFamily="18" charset="0"/>
                <a:cs typeface="Times New Roman" pitchFamily="18" charset="0"/>
              </a:rPr>
              <a:t> </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6" name="Slide Number Placeholder 26">
            <a:extLst>
              <a:ext uri="{FF2B5EF4-FFF2-40B4-BE49-F238E27FC236}">
                <a16:creationId xmlns:a16="http://schemas.microsoft.com/office/drawing/2014/main" id="{15E61FEC-8A8B-43CE-935C-C0232265C19E}"/>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latin typeface="+mj-lt"/>
                <a:cs typeface="Arial" panose="020B0604020202020204" pitchFamily="34" charset="0"/>
              </a:rPr>
              <a:t>Slide </a:t>
            </a:r>
            <a:fld id="{3DF49994-E2F1-49D2-9560-9452244A1B97}" type="slidenum">
              <a:rPr lang="en-US" sz="1600" b="1" smtClean="0">
                <a:solidFill>
                  <a:srgbClr val="002060"/>
                </a:solidFill>
                <a:latin typeface="+mj-lt"/>
                <a:cs typeface="Arial" panose="020B0604020202020204" pitchFamily="34" charset="0"/>
              </a:rPr>
              <a:pPr/>
              <a:t>18</a:t>
            </a:fld>
            <a:r>
              <a:rPr lang="en-US" sz="1600" b="1" dirty="0" smtClean="0">
                <a:solidFill>
                  <a:srgbClr val="002060"/>
                </a:solidFill>
                <a:latin typeface="+mj-lt"/>
                <a:cs typeface="Arial" panose="020B0604020202020204" pitchFamily="34" charset="0"/>
              </a:rPr>
              <a:t>/47</a:t>
            </a:r>
            <a:endParaRPr lang="en-US" sz="1600" b="1" dirty="0">
              <a:solidFill>
                <a:srgbClr val="002060"/>
              </a:solidFill>
              <a:latin typeface="+mj-lt"/>
              <a:cs typeface="Arial" panose="020B0604020202020204" pitchFamily="34" charset="0"/>
            </a:endParaRPr>
          </a:p>
        </p:txBody>
      </p:sp>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 name="Picture 1"/>
          <p:cNvPicPr>
            <a:picLocks noChangeAspect="1"/>
          </p:cNvPicPr>
          <p:nvPr/>
        </p:nvPicPr>
        <p:blipFill>
          <a:blip r:embed="rId5"/>
          <a:stretch>
            <a:fillRect/>
          </a:stretch>
        </p:blipFill>
        <p:spPr>
          <a:xfrm>
            <a:off x="287079" y="1524000"/>
            <a:ext cx="3200400" cy="2398314"/>
          </a:xfrm>
          <a:prstGeom prst="rect">
            <a:avLst/>
          </a:prstGeom>
        </p:spPr>
      </p:pic>
      <p:pic>
        <p:nvPicPr>
          <p:cNvPr id="4" name="Picture 3"/>
          <p:cNvPicPr>
            <a:picLocks noChangeAspect="1"/>
          </p:cNvPicPr>
          <p:nvPr/>
        </p:nvPicPr>
        <p:blipFill>
          <a:blip r:embed="rId6"/>
          <a:stretch>
            <a:fillRect/>
          </a:stretch>
        </p:blipFill>
        <p:spPr>
          <a:xfrm>
            <a:off x="5715000" y="1615599"/>
            <a:ext cx="3043858" cy="2286000"/>
          </a:xfrm>
          <a:prstGeom prst="rect">
            <a:avLst/>
          </a:prstGeom>
        </p:spPr>
      </p:pic>
      <p:sp>
        <p:nvSpPr>
          <p:cNvPr id="5" name="Rectangle 4"/>
          <p:cNvSpPr/>
          <p:nvPr/>
        </p:nvSpPr>
        <p:spPr>
          <a:xfrm>
            <a:off x="1371600" y="5181600"/>
            <a:ext cx="6781800" cy="523220"/>
          </a:xfrm>
          <a:prstGeom prst="rect">
            <a:avLst/>
          </a:prstGeom>
        </p:spPr>
        <p:txBody>
          <a:bodyPr wrap="square">
            <a:spAutoFit/>
          </a:bodyPr>
          <a:lstStyle/>
          <a:p>
            <a:r>
              <a:rPr lang="vi-VN" sz="2800" dirty="0">
                <a:solidFill>
                  <a:srgbClr val="002060"/>
                </a:solidFill>
                <a:latin typeface="+mj-lt"/>
              </a:rPr>
              <a:t>Glucozơ </a:t>
            </a:r>
            <a:r>
              <a:rPr lang="vi-VN" sz="2800" dirty="0" smtClean="0">
                <a:solidFill>
                  <a:srgbClr val="002060"/>
                </a:solidFill>
                <a:latin typeface="+mj-lt"/>
              </a:rPr>
              <a:t>có vị</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ngọt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vi-VN" sz="2800" dirty="0" smtClean="0">
                <a:solidFill>
                  <a:srgbClr val="002060"/>
                </a:solidFill>
                <a:latin typeface="+mj-lt"/>
              </a:rPr>
              <a:t> </a:t>
            </a:r>
            <a:endParaRPr lang="vi-VN" sz="2800" dirty="0">
              <a:solidFill>
                <a:srgbClr val="002060"/>
              </a:solidFill>
              <a:latin typeface="+mj-lt"/>
              <a:cs typeface="Times New Roman" panose="02020603050405020304" pitchFamily="18" charset="0"/>
            </a:endParaRPr>
          </a:p>
        </p:txBody>
      </p:sp>
      <p:sp>
        <p:nvSpPr>
          <p:cNvPr id="16" name="Rectangle 15"/>
          <p:cNvSpPr/>
          <p:nvPr/>
        </p:nvSpPr>
        <p:spPr>
          <a:xfrm>
            <a:off x="246222" y="4182625"/>
            <a:ext cx="3980198" cy="523220"/>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Saccarozơ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mía</a:t>
            </a:r>
            <a:r>
              <a:rPr lang="en-US" sz="2800" dirty="0" smtClean="0">
                <a:solidFill>
                  <a:srgbClr val="002060"/>
                </a:solidFill>
                <a:latin typeface="Times New Roman" panose="02020603050405020304" pitchFamily="18" charset="0"/>
                <a:cs typeface="Times New Roman" panose="02020603050405020304" pitchFamily="18" charset="0"/>
              </a:rPr>
              <a:t>)</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7239860" y="4115188"/>
            <a:ext cx="1904140" cy="523220"/>
          </a:xfrm>
          <a:prstGeom prst="rect">
            <a:avLst/>
          </a:prstGeom>
        </p:spPr>
        <p:txBody>
          <a:bodyPr wrap="square">
            <a:spAutoFit/>
          </a:bodyPr>
          <a:lstStyle/>
          <a:p>
            <a:r>
              <a:rPr lang="vi-VN" sz="2800" dirty="0" smtClean="0">
                <a:solidFill>
                  <a:srgbClr val="002060"/>
                </a:solidFill>
                <a:latin typeface="Times New Roman" panose="02020603050405020304" pitchFamily="18" charset="0"/>
                <a:cs typeface="Times New Roman" panose="02020603050405020304" pitchFamily="18" charset="0"/>
              </a:rPr>
              <a:t>Glucozơ</a:t>
            </a:r>
            <a:endParaRPr lang="vi-VN" sz="2800" dirty="0">
              <a:solidFill>
                <a:srgbClr val="002060"/>
              </a:solidFill>
              <a:latin typeface="Times New Roman" panose="02020603050405020304" pitchFamily="18" charset="0"/>
              <a:cs typeface="Times New Roman" panose="02020603050405020304" pitchFamily="18" charset="0"/>
            </a:endParaRPr>
          </a:p>
        </p:txBody>
      </p:sp>
      <p:sp>
        <p:nvSpPr>
          <p:cNvPr id="18"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6" name="Picture 5"/>
          <p:cNvPicPr>
            <a:picLocks noChangeAspect="1"/>
          </p:cNvPicPr>
          <p:nvPr/>
        </p:nvPicPr>
        <p:blipFill>
          <a:blip r:embed="rId7"/>
          <a:stretch>
            <a:fillRect/>
          </a:stretch>
        </p:blipFill>
        <p:spPr>
          <a:xfrm>
            <a:off x="3886199" y="1914791"/>
            <a:ext cx="1371602" cy="1828802"/>
          </a:xfrm>
          <a:prstGeom prst="rect">
            <a:avLst/>
          </a:prstGeom>
        </p:spPr>
      </p:pic>
    </p:spTree>
    <p:extLst>
      <p:ext uri="{BB962C8B-B14F-4D97-AF65-F5344CB8AC3E}">
        <p14:creationId xmlns:p14="http://schemas.microsoft.com/office/powerpoint/2010/main" val="297129348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981200"/>
            <a:ext cx="8839200" cy="181588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phân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tử</a:t>
            </a:r>
            <a:r>
              <a:rPr lang="en-US" sz="2800" dirty="0">
                <a:solidFill>
                  <a:srgbClr val="002060"/>
                </a:solidFill>
                <a:latin typeface="Times New Roman" panose="02020603050405020304" pitchFamily="18" charset="0"/>
                <a:cs typeface="Times New Roman" panose="02020603050405020304" pitchFamily="18" charset="0"/>
              </a:rPr>
              <a:t>: 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a:t>
            </a:r>
          </a:p>
          <a:p>
            <a:endParaRPr lang="en-US" sz="2800" dirty="0">
              <a:solidFill>
                <a:srgbClr val="002060"/>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glucose: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vòng</a:t>
            </a:r>
            <a:r>
              <a:rPr lang="en-US" sz="2800" b="1" dirty="0" smtClean="0">
                <a:solidFill>
                  <a:srgbClr val="002060"/>
                </a:solidFill>
                <a:latin typeface="Times New Roman" panose="02020603050405020304" pitchFamily="18" charset="0"/>
                <a:cs typeface="Times New Roman" panose="02020603050405020304" pitchFamily="18" charset="0"/>
              </a:rPr>
              <a:t>.</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19</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783222946"/>
      </p:ext>
    </p:extLst>
  </p:cSld>
  <p:clrMapOvr>
    <a:masterClrMapping/>
  </p:clrMapOvr>
  <p:transition advClick="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676400"/>
            <a:ext cx="8839200" cy="3108543"/>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hở</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glucose </a:t>
            </a:r>
            <a:r>
              <a:rPr lang="en-US" sz="2800" dirty="0" err="1" smtClean="0">
                <a:solidFill>
                  <a:srgbClr val="002060"/>
                </a:solidFill>
                <a:latin typeface="Times New Roman" panose="02020603050405020304" pitchFamily="18" charset="0"/>
                <a:cs typeface="Times New Roman" panose="02020603050405020304" pitchFamily="18" charset="0"/>
              </a:rPr>
              <a:t>như</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sau</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OH – CHOH – CHOH – CHOH - CHOH - CH=O</a:t>
            </a:r>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Hay </a:t>
            </a:r>
            <a:r>
              <a:rPr lang="en-US" sz="2800" dirty="0" err="1" smtClean="0">
                <a:solidFill>
                  <a:srgbClr val="002060"/>
                </a:solidFill>
                <a:latin typeface="Times New Roman" panose="02020603050405020304" pitchFamily="18" charset="0"/>
                <a:cs typeface="Times New Roman" panose="02020603050405020304" pitchFamily="18" charset="0"/>
              </a:rPr>
              <a:t>viết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hơn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1909E5"/>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[CH</a:t>
            </a:r>
            <a:r>
              <a:rPr lang="en-US" sz="2800" dirty="0" smtClean="0">
                <a:solidFill>
                  <a:srgbClr val="1909E5"/>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cs typeface="Times New Roman" panose="02020603050405020304" pitchFamily="18" charset="0"/>
              </a:rPr>
              <a:t>4</a:t>
            </a:r>
            <a:r>
              <a:rPr lang="en-US" sz="2800" dirty="0" smtClean="0">
                <a:solidFill>
                  <a:srgbClr val="00B050"/>
                </a:solidFill>
                <a:latin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20</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 name="Down Arrow 1"/>
          <p:cNvSpPr/>
          <p:nvPr/>
        </p:nvSpPr>
        <p:spPr>
          <a:xfrm>
            <a:off x="3733800" y="4054257"/>
            <a:ext cx="990600" cy="670143"/>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5" name="TextBox 14"/>
          <p:cNvSpPr txBox="1"/>
          <p:nvPr/>
        </p:nvSpPr>
        <p:spPr>
          <a:xfrm>
            <a:off x="152400" y="4877018"/>
            <a:ext cx="8839200" cy="954107"/>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hợp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B050"/>
                </a:solidFill>
                <a:latin typeface="Times New Roman" panose="02020603050405020304" pitchFamily="18" charset="0"/>
                <a:cs typeface="Times New Roman" panose="02020603050405020304" pitchFamily="18" charset="0"/>
              </a:rPr>
              <a:t>anđehit</a:t>
            </a:r>
            <a:r>
              <a:rPr lang="en-US" sz="2800" b="1" dirty="0">
                <a:solidFill>
                  <a:srgbClr val="00B050"/>
                </a:solidFill>
                <a:latin typeface="Times New Roman" panose="02020603050405020304" pitchFamily="18" charset="0"/>
                <a:cs typeface="Times New Roman" panose="02020603050405020304" pitchFamily="18" charset="0"/>
              </a:rPr>
              <a:t> </a:t>
            </a:r>
            <a:r>
              <a:rPr lang="en-US" sz="2800" b="1" dirty="0" err="1">
                <a:solidFill>
                  <a:srgbClr val="00B050"/>
                </a:solidFill>
                <a:latin typeface="Times New Roman" panose="02020603050405020304" pitchFamily="18" charset="0"/>
                <a:cs typeface="Times New Roman" panose="02020603050405020304" pitchFamily="18" charset="0"/>
              </a:rPr>
              <a:t>đơn</a:t>
            </a:r>
            <a:r>
              <a:rPr lang="en-US" sz="2800" b="1" dirty="0">
                <a:solidFill>
                  <a:srgbClr val="00B050"/>
                </a:solidFill>
                <a:latin typeface="Times New Roman" panose="02020603050405020304" pitchFamily="18" charset="0"/>
                <a:cs typeface="Times New Roman" panose="02020603050405020304" pitchFamily="18" charset="0"/>
              </a:rPr>
              <a:t> </a:t>
            </a:r>
            <a:r>
              <a:rPr lang="en-US" sz="2800" b="1" dirty="0" err="1">
                <a:solidFill>
                  <a:srgbClr val="00B050"/>
                </a:solidFill>
                <a:latin typeface="Times New Roman" panose="02020603050405020304" pitchFamily="18" charset="0"/>
                <a:cs typeface="Times New Roman" panose="02020603050405020304" pitchFamily="18" charset="0"/>
              </a:rPr>
              <a:t>chức</a:t>
            </a:r>
            <a:r>
              <a:rPr lang="en-US" sz="2800" b="1" dirty="0">
                <a:solidFill>
                  <a:srgbClr val="00B050"/>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t>
            </a:r>
            <a:r>
              <a:rPr lang="vi-VN" sz="2800" dirty="0">
                <a:solidFill>
                  <a:schemeClr val="tx1"/>
                </a:solidFill>
                <a:latin typeface="Times New Roman" pitchFamily="18" charset="0"/>
                <a:cs typeface="Times New Roman" pitchFamily="18" charset="0"/>
              </a:rPr>
              <a:t>monoanđehit</a:t>
            </a:r>
            <a:r>
              <a:rPr lang="en-US" sz="2800" dirty="0">
                <a:solidFill>
                  <a:schemeClr val="tx1"/>
                </a:solidFill>
                <a:latin typeface="Times New Roman" pitchFamily="18" charset="0"/>
                <a:cs typeface="Times New Roman"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cs typeface="Times New Roman" panose="02020603050405020304" pitchFamily="18" charset="0"/>
              </a:rPr>
              <a:t>ancol</a:t>
            </a:r>
            <a:r>
              <a:rPr lang="en-US" sz="2800" b="1" dirty="0">
                <a:solidFill>
                  <a:srgbClr val="1909E5"/>
                </a:solidFill>
                <a:latin typeface="Times New Roman" panose="02020603050405020304" pitchFamily="18" charset="0"/>
                <a:cs typeface="Times New Roman" panose="02020603050405020304" pitchFamily="18" charset="0"/>
              </a:rPr>
              <a:t> 5 </a:t>
            </a:r>
            <a:r>
              <a:rPr lang="en-US" sz="2800" b="1" dirty="0" err="1">
                <a:solidFill>
                  <a:srgbClr val="1909E5"/>
                </a:solidFill>
                <a:latin typeface="Times New Roman" panose="02020603050405020304" pitchFamily="18" charset="0"/>
                <a:cs typeface="Times New Roman" panose="02020603050405020304" pitchFamily="18" charset="0"/>
              </a:rPr>
              <a:t>chức</a:t>
            </a:r>
            <a:r>
              <a:rPr lang="en-US" sz="2800" b="1" dirty="0">
                <a:solidFill>
                  <a:srgbClr val="1909E5"/>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a:t>
            </a:r>
            <a:r>
              <a:rPr lang="vi-VN" sz="2800" dirty="0">
                <a:solidFill>
                  <a:schemeClr val="tx1"/>
                </a:solidFill>
                <a:latin typeface="Times New Roman" pitchFamily="18" charset="0"/>
                <a:cs typeface="Times New Roman" pitchFamily="18" charset="0"/>
              </a:rPr>
              <a:t>poliancol</a:t>
            </a:r>
            <a:r>
              <a:rPr lang="en-US" sz="2800" b="1" dirty="0">
                <a:solidFill>
                  <a:schemeClr val="tx1"/>
                </a:solidFill>
                <a:latin typeface="Times New Roman" panose="02020603050405020304" pitchFamily="18" charset="0"/>
                <a:cs typeface="Times New Roman" panose="02020603050405020304" pitchFamily="18" charset="0"/>
              </a:rPr>
              <a:t>)</a:t>
            </a: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530187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phân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tử</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152400" y="1524000"/>
            <a:ext cx="8839200" cy="954107"/>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marL="457200" indent="-457200">
              <a:buFont typeface="Wingdings" panose="05000000000000000000" pitchFamily="2" charset="2"/>
              <a:buChar char="v"/>
            </a:pP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tế</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tồn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yếu</a:t>
            </a:r>
            <a:r>
              <a:rPr lang="en-US" sz="2800" dirty="0" smtClean="0">
                <a:solidFill>
                  <a:srgbClr val="002060"/>
                </a:solidFill>
                <a:latin typeface="Times New Roman" panose="02020603050405020304" pitchFamily="18" charset="0"/>
                <a:cs typeface="Times New Roman" panose="02020603050405020304" pitchFamily="18" charset="0"/>
              </a:rPr>
              <a:t> ở </a:t>
            </a:r>
            <a:r>
              <a:rPr lang="en-US" sz="2800" dirty="0" err="1" smtClean="0">
                <a:solidFill>
                  <a:srgbClr val="002060"/>
                </a:solidFill>
                <a:latin typeface="Times New Roman" panose="02020603050405020304" pitchFamily="18" charset="0"/>
                <a:cs typeface="Times New Roman" panose="02020603050405020304" pitchFamily="18" charset="0"/>
              </a:rPr>
              <a:t>hai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mạch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α</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21</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0" y="2590800"/>
            <a:ext cx="9087606" cy="2449950"/>
          </a:xfrm>
          <a:prstGeom prst="rect">
            <a:avLst/>
          </a:prstGeom>
        </p:spPr>
      </p:pic>
      <p:sp>
        <p:nvSpPr>
          <p:cNvPr id="4" name="Rectangle 3"/>
          <p:cNvSpPr/>
          <p:nvPr/>
        </p:nvSpPr>
        <p:spPr>
          <a:xfrm>
            <a:off x="381000" y="5501816"/>
            <a:ext cx="1965603"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α – </a:t>
            </a:r>
            <a:r>
              <a:rPr lang="vi-VN" sz="2800" dirty="0">
                <a:solidFill>
                  <a:srgbClr val="002060"/>
                </a:solidFill>
                <a:latin typeface="Times New Roman" panose="02020603050405020304" pitchFamily="18" charset="0"/>
                <a:cs typeface="Times New Roman" panose="02020603050405020304" pitchFamily="18" charset="0"/>
              </a:rPr>
              <a:t>glucozơ </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7023334" y="5486400"/>
            <a:ext cx="1811714" cy="523220"/>
          </a:xfrm>
          <a:prstGeom prst="rect">
            <a:avLst/>
          </a:prstGeom>
        </p:spPr>
        <p:txBody>
          <a:bodyPr wrap="none">
            <a:spAutoFit/>
          </a:bodyPr>
          <a:lstStyle/>
          <a:p>
            <a:r>
              <a:rPr lang="el-GR" sz="2800" dirty="0">
                <a:solidFill>
                  <a:srgbClr val="002060"/>
                </a:solidFill>
                <a:latin typeface="Times New Roman" panose="02020603050405020304" pitchFamily="18" charset="0"/>
                <a:cs typeface="Times New Roman" panose="02020603050405020304" pitchFamily="18" charset="0"/>
              </a:rPr>
              <a:t>β - </a:t>
            </a:r>
            <a:r>
              <a:rPr lang="vi-VN" sz="2800" dirty="0">
                <a:solidFill>
                  <a:srgbClr val="002060"/>
                </a:solidFill>
                <a:latin typeface="Times New Roman" panose="02020603050405020304" pitchFamily="18" charset="0"/>
                <a:cs typeface="Times New Roman" panose="02020603050405020304" pitchFamily="18" charset="0"/>
              </a:rPr>
              <a:t>glucozơ</a:t>
            </a:r>
          </a:p>
        </p:txBody>
      </p:sp>
      <p:sp>
        <p:nvSpPr>
          <p:cNvPr id="6" name="Rectangle 5"/>
          <p:cNvSpPr/>
          <p:nvPr/>
        </p:nvSpPr>
        <p:spPr>
          <a:xfrm>
            <a:off x="3505200" y="5501816"/>
            <a:ext cx="2375971"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mạch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hở</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17"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005125872"/>
      </p:ext>
    </p:extLst>
  </p:cSld>
  <p:clrMapOvr>
    <a:masterClrMapping/>
  </p:clrMapOvr>
  <p:transition advClick="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22</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1003300" y="1937193"/>
            <a:ext cx="486410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03300" y="3360567"/>
            <a:ext cx="42545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6" name="Rectangle 15"/>
          <p:cNvSpPr/>
          <p:nvPr/>
        </p:nvSpPr>
        <p:spPr>
          <a:xfrm>
            <a:off x="1003300" y="4689157"/>
            <a:ext cx="36449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3.3. </a:t>
            </a:r>
            <a:r>
              <a:rPr lang="en-US" sz="2800" b="1" dirty="0" err="1">
                <a:solidFill>
                  <a:srgbClr val="002060"/>
                </a:solidFill>
                <a:latin typeface="Times New Roman" panose="02020603050405020304" pitchFamily="18" charset="0"/>
                <a:ea typeface="Times New Roman" panose="02020603050405020304" pitchFamily="18" charset="0"/>
              </a:rPr>
              <a:t>Phản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ứng</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lên</a:t>
            </a:r>
            <a:r>
              <a:rPr lang="en-US" sz="2800" b="1" dirty="0">
                <a:solidFill>
                  <a:srgbClr val="002060"/>
                </a:solidFill>
                <a:latin typeface="Times New Roman" panose="02020603050405020304" pitchFamily="18" charset="0"/>
                <a:ea typeface="Times New Roman" panose="02020603050405020304" pitchFamily="18" charset="0"/>
              </a:rPr>
              <a:t> men </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17"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40" name="Group 39"/>
          <p:cNvGrpSpPr/>
          <p:nvPr/>
        </p:nvGrpSpPr>
        <p:grpSpPr>
          <a:xfrm>
            <a:off x="5676900" y="1905000"/>
            <a:ext cx="2247900" cy="3539430"/>
            <a:chOff x="5676900" y="1905000"/>
            <a:chExt cx="2247900" cy="3539430"/>
          </a:xfrm>
        </p:grpSpPr>
        <p:sp>
          <p:nvSpPr>
            <p:cNvPr id="2" name="TextBox 1"/>
            <p:cNvSpPr txBox="1"/>
            <p:nvPr/>
          </p:nvSpPr>
          <p:spPr>
            <a:xfrm>
              <a:off x="6324600" y="1905000"/>
              <a:ext cx="1600200" cy="3539430"/>
            </a:xfrm>
            <a:prstGeom prst="rect">
              <a:avLst/>
            </a:prstGeom>
            <a:noFill/>
          </p:spPr>
          <p:txBody>
            <a:bodyPr wrap="square" rtlCol="0">
              <a:spAutoFit/>
            </a:bodyPr>
            <a:lstStyle/>
            <a:p>
              <a:r>
                <a:rPr lang="en-US" sz="3200" b="1" dirty="0" smtClean="0">
                  <a:solidFill>
                    <a:srgbClr val="FF0000"/>
                  </a:solidFill>
                  <a:latin typeface="Times New Roman" panose="02020603050405020304" pitchFamily="18" charset="0"/>
                  <a:cs typeface="Times New Roman" panose="02020603050405020304" pitchFamily="18" charset="0"/>
                </a:rPr>
                <a:t>2</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PTHH</a:t>
              </a: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r>
                <a:rPr lang="en-US" sz="3200" b="1" dirty="0" smtClean="0">
                  <a:solidFill>
                    <a:srgbClr val="FF0000"/>
                  </a:solidFill>
                  <a:latin typeface="Times New Roman" panose="02020603050405020304" pitchFamily="18" charset="0"/>
                  <a:cs typeface="Times New Roman" panose="02020603050405020304" pitchFamily="18" charset="0"/>
                </a:rPr>
                <a:t>3</a:t>
              </a:r>
              <a:r>
                <a:rPr lang="en-US" sz="3200" dirty="0" smtClean="0">
                  <a:latin typeface="Times New Roman" panose="02020603050405020304" pitchFamily="18" charset="0"/>
                  <a:cs typeface="Times New Roman" panose="02020603050405020304" pitchFamily="18" charset="0"/>
                </a:rPr>
                <a:t> PTHH</a:t>
              </a: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r>
                <a:rPr lang="en-US" sz="3200" b="1" dirty="0" smtClean="0">
                  <a:solidFill>
                    <a:srgbClr val="FF0000"/>
                  </a:solidFill>
                  <a:latin typeface="Times New Roman" panose="02020603050405020304" pitchFamily="18" charset="0"/>
                  <a:cs typeface="Times New Roman" panose="02020603050405020304" pitchFamily="18" charset="0"/>
                </a:rPr>
                <a:t>1</a:t>
              </a:r>
              <a:r>
                <a:rPr lang="en-US" sz="3200" dirty="0" smtClean="0">
                  <a:latin typeface="Times New Roman" panose="02020603050405020304" pitchFamily="18" charset="0"/>
                  <a:cs typeface="Times New Roman" panose="02020603050405020304" pitchFamily="18" charset="0"/>
                </a:rPr>
                <a:t> PTHH</a:t>
              </a:r>
            </a:p>
          </p:txBody>
        </p:sp>
        <p:cxnSp>
          <p:nvCxnSpPr>
            <p:cNvPr id="18" name="Straight Arrow Connector 17"/>
            <p:cNvCxnSpPr/>
            <p:nvPr/>
          </p:nvCxnSpPr>
          <p:spPr>
            <a:xfrm>
              <a:off x="5676900" y="3700952"/>
              <a:ext cx="571500"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cxnSp>
          <p:nvCxnSpPr>
            <p:cNvPr id="35" name="Straight Arrow Connector 34"/>
            <p:cNvCxnSpPr/>
            <p:nvPr/>
          </p:nvCxnSpPr>
          <p:spPr>
            <a:xfrm>
              <a:off x="5676900" y="2286000"/>
              <a:ext cx="571500"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cxnSp>
          <p:nvCxnSpPr>
            <p:cNvPr id="36" name="Straight Arrow Connector 35"/>
            <p:cNvCxnSpPr/>
            <p:nvPr/>
          </p:nvCxnSpPr>
          <p:spPr>
            <a:xfrm>
              <a:off x="5676900" y="5105400"/>
              <a:ext cx="571500"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grpSp>
    </p:spTree>
    <p:extLst>
      <p:ext uri="{BB962C8B-B14F-4D97-AF65-F5344CB8AC3E}">
        <p14:creationId xmlns:p14="http://schemas.microsoft.com/office/powerpoint/2010/main" val="486265006"/>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23</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720852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215951" cy="1892826"/>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Tác</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Cu(OH)</a:t>
            </a:r>
            <a:r>
              <a:rPr lang="en-US" sz="2800" b="1"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ở </a:t>
            </a:r>
            <a:r>
              <a:rPr lang="en-US" sz="28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8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hòa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tan Cu(OH)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đồng-glucozơ</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lam </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baseline="-25000" dirty="0" smtClean="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1" baseline="-25000" dirty="0">
              <a:solidFill>
                <a:srgbClr val="1909E5"/>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4" name="Group 3"/>
          <p:cNvGrpSpPr/>
          <p:nvPr/>
        </p:nvGrpSpPr>
        <p:grpSpPr>
          <a:xfrm>
            <a:off x="152875" y="3581400"/>
            <a:ext cx="8000525" cy="531695"/>
            <a:chOff x="411034" y="3733800"/>
            <a:chExt cx="8000525" cy="531695"/>
          </a:xfrm>
        </p:grpSpPr>
        <p:cxnSp>
          <p:nvCxnSpPr>
            <p:cNvPr id="24" name="Straight Arrow Connector 23"/>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 name="Rectangle 1"/>
            <p:cNvSpPr/>
            <p:nvPr/>
          </p:nvSpPr>
          <p:spPr>
            <a:xfrm>
              <a:off x="5016975" y="3733800"/>
              <a:ext cx="3394584"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11</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+ 2H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p>
          </p:txBody>
        </p:sp>
        <p:sp>
          <p:nvSpPr>
            <p:cNvPr id="29" name="Rectangle 28"/>
            <p:cNvSpPr/>
            <p:nvPr/>
          </p:nvSpPr>
          <p:spPr>
            <a:xfrm>
              <a:off x="411034" y="3742275"/>
              <a:ext cx="3401893"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grpSp>
      <p:pic>
        <p:nvPicPr>
          <p:cNvPr id="5" name="Picture 4"/>
          <p:cNvPicPr>
            <a:picLocks noChangeAspect="1"/>
          </p:cNvPicPr>
          <p:nvPr/>
        </p:nvPicPr>
        <p:blipFill rotWithShape="1">
          <a:blip r:embed="rId5"/>
          <a:srcRect l="11764" t="-20000" r="58823" b="4980"/>
          <a:stretch/>
        </p:blipFill>
        <p:spPr>
          <a:xfrm>
            <a:off x="8305800" y="2207870"/>
            <a:ext cx="762000" cy="4088316"/>
          </a:xfrm>
          <a:prstGeom prst="rect">
            <a:avLst/>
          </a:prstGeom>
        </p:spPr>
      </p:pic>
      <p:sp>
        <p:nvSpPr>
          <p:cNvPr id="6" name="Rectangle 5"/>
          <p:cNvSpPr/>
          <p:nvPr/>
        </p:nvSpPr>
        <p:spPr>
          <a:xfrm>
            <a:off x="4400859" y="4170164"/>
            <a:ext cx="3193503" cy="523220"/>
          </a:xfrm>
          <a:prstGeom prst="rect">
            <a:avLst/>
          </a:prstGeom>
        </p:spPr>
        <p:txBody>
          <a:bodyPr wrap="none">
            <a:spAutoFit/>
          </a:bodyPr>
          <a:lstStyle/>
          <a:p>
            <a:r>
              <a:rPr lang="vi-VN" sz="2800" b="1" dirty="0">
                <a:solidFill>
                  <a:srgbClr val="1909E5"/>
                </a:solidFill>
                <a:latin typeface="+mj-lt"/>
              </a:rPr>
              <a:t>phức đồng-glucozơ </a:t>
            </a:r>
            <a:endParaRPr lang="en-US" sz="2800" b="1" dirty="0">
              <a:solidFill>
                <a:srgbClr val="1909E5"/>
              </a:solidFill>
              <a:latin typeface="+mj-lt"/>
            </a:endParaRPr>
          </a:p>
        </p:txBody>
      </p:sp>
      <p:sp>
        <p:nvSpPr>
          <p:cNvPr id="3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8" name="Group 7"/>
          <p:cNvGrpSpPr/>
          <p:nvPr/>
        </p:nvGrpSpPr>
        <p:grpSpPr>
          <a:xfrm>
            <a:off x="1828800" y="5334000"/>
            <a:ext cx="4343400" cy="830997"/>
            <a:chOff x="1828800" y="5334000"/>
            <a:chExt cx="4343400" cy="830997"/>
          </a:xfrm>
        </p:grpSpPr>
        <p:sp>
          <p:nvSpPr>
            <p:cNvPr id="9" name="TextBox 8"/>
            <p:cNvSpPr txBox="1"/>
            <p:nvPr/>
          </p:nvSpPr>
          <p:spPr>
            <a:xfrm>
              <a:off x="2752575" y="5334000"/>
              <a:ext cx="3419625"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Xem</a:t>
              </a:r>
              <a:r>
                <a:rPr lang="en-US" sz="2400" dirty="0" smtClean="0">
                  <a:latin typeface="Times New Roman" panose="02020603050405020304" pitchFamily="18" charset="0"/>
                  <a:cs typeface="Times New Roman" panose="02020603050405020304" pitchFamily="18" charset="0"/>
                </a:rPr>
                <a:t> video 1 - </a:t>
              </a:r>
              <a:r>
                <a:rPr lang="en-US" sz="2400" dirty="0" err="1" smtClean="0">
                  <a:latin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minh </a:t>
              </a:r>
              <a:r>
                <a:rPr lang="en-US" sz="2400" dirty="0" err="1" smtClean="0">
                  <a:latin typeface="Times New Roman" panose="02020603050405020304" pitchFamily="18" charset="0"/>
                  <a:cs typeface="Times New Roman" panose="02020603050405020304" pitchFamily="18" charset="0"/>
                </a:rPr>
                <a:t>họa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endParaRPr lang="en-US" sz="2400" dirty="0">
                <a:latin typeface="Times New Roman" panose="02020603050405020304" pitchFamily="18" charset="0"/>
                <a:cs typeface="Times New Roman" panose="02020603050405020304" pitchFamily="18" charset="0"/>
              </a:endParaRPr>
            </a:p>
          </p:txBody>
        </p:sp>
        <p:sp>
          <p:nvSpPr>
            <p:cNvPr id="22" name="Action Button: Movie 21">
              <a:hlinkClick r:id="" action="ppaction://noaction" highlightClick="1"/>
            </p:cNvPr>
            <p:cNvSpPr/>
            <p:nvPr/>
          </p:nvSpPr>
          <p:spPr>
            <a:xfrm>
              <a:off x="1828800" y="5410200"/>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2770548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24</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7" name="Rectangle 6"/>
          <p:cNvSpPr/>
          <p:nvPr/>
        </p:nvSpPr>
        <p:spPr>
          <a:xfrm>
            <a:off x="304800" y="1031557"/>
            <a:ext cx="6934200" cy="523220"/>
          </a:xfrm>
          <a:prstGeom prst="rect">
            <a:avLst/>
          </a:prstGeom>
        </p:spPr>
        <p:txBody>
          <a:bodyPr wrap="square">
            <a:spAutoFit/>
          </a:bodyPr>
          <a:lstStyle/>
          <a:p>
            <a:pPr marR="31115" algn="just">
              <a:spcBef>
                <a:spcPts val="60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3.1.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ancol</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chức</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28" name="Rectangle 27"/>
          <p:cNvSpPr/>
          <p:nvPr/>
        </p:nvSpPr>
        <p:spPr>
          <a:xfrm>
            <a:off x="304800" y="1524000"/>
            <a:ext cx="8382000" cy="1892826"/>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Phản</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este</a:t>
            </a:r>
            <a:endPar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anhiđrit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axetic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CO)</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mặt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piriđin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este</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axetat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tử</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7</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O(OCOCH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5</a:t>
            </a:r>
            <a:endParaRPr lang="en-US" sz="2800" b="1" baseline="-25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pSp>
        <p:nvGrpSpPr>
          <p:cNvPr id="2" name="Group 1"/>
          <p:cNvGrpSpPr/>
          <p:nvPr/>
        </p:nvGrpSpPr>
        <p:grpSpPr>
          <a:xfrm>
            <a:off x="152400" y="3733800"/>
            <a:ext cx="8534400" cy="1909465"/>
            <a:chOff x="152400" y="3733800"/>
            <a:chExt cx="8534400" cy="1909465"/>
          </a:xfrm>
        </p:grpSpPr>
        <p:sp>
          <p:nvSpPr>
            <p:cNvPr id="9" name="Rectangle 8"/>
            <p:cNvSpPr/>
            <p:nvPr/>
          </p:nvSpPr>
          <p:spPr>
            <a:xfrm>
              <a:off x="152400" y="3962400"/>
              <a:ext cx="4572000" cy="523220"/>
            </a:xfrm>
            <a:prstGeom prst="rect">
              <a:avLst/>
            </a:prstGeom>
          </p:spPr>
          <p:txBody>
            <a:bodyPr wrap="square">
              <a:spAutoFit/>
            </a:bodyPr>
            <a:lstStyle/>
            <a:p>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7</a:t>
              </a:r>
              <a:r>
                <a:rPr lang="en-US" sz="2800" dirty="0">
                  <a:solidFill>
                    <a:srgbClr val="002060"/>
                  </a:solidFill>
                  <a:latin typeface="Times New Roman" panose="02020603050405020304" pitchFamily="18" charset="0"/>
                  <a:cs typeface="Times New Roman" panose="02020603050405020304" pitchFamily="18" charset="0"/>
                </a:rPr>
                <a:t>O(OH)</a:t>
              </a:r>
              <a:r>
                <a:rPr lang="en-US" sz="2800" baseline="-25000" dirty="0">
                  <a:solidFill>
                    <a:srgbClr val="002060"/>
                  </a:solidFill>
                  <a:latin typeface="Times New Roman" panose="02020603050405020304" pitchFamily="18" charset="0"/>
                  <a:cs typeface="Times New Roman" panose="02020603050405020304" pitchFamily="18" charset="0"/>
                </a:rPr>
                <a:t>5</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5(CH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CO)</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3505200" y="4655269"/>
              <a:ext cx="5181600" cy="523220"/>
            </a:xfrm>
            <a:prstGeom prst="rect">
              <a:avLst/>
            </a:prstGeom>
          </p:spPr>
          <p:txBody>
            <a:bodyPr wrap="squar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cs typeface="Times New Roman" panose="02020603050405020304" pitchFamily="18" charset="0"/>
                </a:rPr>
                <a:t>7</a:t>
              </a:r>
              <a:r>
                <a:rPr lang="en-US" sz="2800" dirty="0" smtClean="0">
                  <a:solidFill>
                    <a:srgbClr val="002060"/>
                  </a:solidFill>
                  <a:latin typeface="Times New Roman" panose="02020603050405020304" pitchFamily="18" charset="0"/>
                  <a:cs typeface="Times New Roman" panose="02020603050405020304" pitchFamily="18" charset="0"/>
                </a:rPr>
                <a:t>O(OCOCH</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cs typeface="Times New Roman" panose="02020603050405020304" pitchFamily="18" charset="0"/>
                </a:rPr>
                <a:t>5</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+ 5CH</a:t>
              </a:r>
              <a:r>
                <a:rPr lang="en-US" sz="2800" baseline="-25000" dirty="0">
                  <a:solidFill>
                    <a:srgbClr val="002060"/>
                  </a:solidFill>
                  <a:latin typeface="Times New Roman" panose="02020603050405020304" pitchFamily="18" charset="0"/>
                  <a:cs typeface="Times New Roman" panose="02020603050405020304" pitchFamily="18" charset="0"/>
                </a:rPr>
                <a:t>3</a:t>
              </a:r>
              <a:r>
                <a:rPr lang="en-US" sz="2800" dirty="0">
                  <a:solidFill>
                    <a:srgbClr val="002060"/>
                  </a:solidFill>
                  <a:latin typeface="Times New Roman" panose="02020603050405020304" pitchFamily="18" charset="0"/>
                  <a:cs typeface="Times New Roman" panose="02020603050405020304" pitchFamily="18" charset="0"/>
                </a:rPr>
                <a:t>COOH</a:t>
              </a:r>
            </a:p>
          </p:txBody>
        </p:sp>
        <p:grpSp>
          <p:nvGrpSpPr>
            <p:cNvPr id="33" name="Group 32"/>
            <p:cNvGrpSpPr/>
            <p:nvPr/>
          </p:nvGrpSpPr>
          <p:grpSpPr>
            <a:xfrm>
              <a:off x="4812220" y="3733800"/>
              <a:ext cx="1906861" cy="530797"/>
              <a:chOff x="5393791" y="4879403"/>
              <a:chExt cx="1375746" cy="530797"/>
            </a:xfrm>
          </p:grpSpPr>
          <p:cxnSp>
            <p:nvCxnSpPr>
              <p:cNvPr id="34" name="Straight Arrow Connector 3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5550337" y="4879403"/>
                <a:ext cx="1219200" cy="461665"/>
              </a:xfrm>
              <a:prstGeom prst="rect">
                <a:avLst/>
              </a:prstGeom>
              <a:noFill/>
            </p:spPr>
            <p:txBody>
              <a:bodyPr wrap="square" rtlCol="0">
                <a:spAutoFit/>
              </a:bodyPr>
              <a:lstStyle/>
              <a:p>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piriđin</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10" name="Rectangle 9"/>
            <p:cNvSpPr/>
            <p:nvPr/>
          </p:nvSpPr>
          <p:spPr>
            <a:xfrm>
              <a:off x="3429000" y="5181600"/>
              <a:ext cx="331693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Este </a:t>
              </a:r>
              <a:r>
                <a:rPr lang="en-US" sz="2400" dirty="0" err="1" smtClean="0">
                  <a:solidFill>
                    <a:srgbClr val="002060"/>
                  </a:solidFill>
                  <a:latin typeface="Times New Roman" panose="02020603050405020304" pitchFamily="18" charset="0"/>
                  <a:cs typeface="Times New Roman" panose="02020603050405020304" pitchFamily="18" charset="0"/>
                </a:rPr>
                <a:t>Gluco</a:t>
              </a:r>
              <a:r>
                <a:rPr lang="en-US" sz="2400" dirty="0" err="1" smtClean="0">
                  <a:solidFill>
                    <a:srgbClr val="002060"/>
                  </a:solidFill>
                  <a:latin typeface="Times New Roman" panose="02020603050405020304" pitchFamily="18" charset="0"/>
                  <a:cs typeface="Times New Roman" panose="02020603050405020304" pitchFamily="18" charset="0"/>
                </a:rPr>
                <a:t>zơ</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pentaaxetat</a:t>
              </a:r>
              <a:endParaRPr lang="en-US" sz="2400" dirty="0">
                <a:solidFill>
                  <a:srgbClr val="002060"/>
                </a:solidFill>
                <a:latin typeface="Times New Roman" panose="02020603050405020304" pitchFamily="18" charset="0"/>
                <a:cs typeface="Times New Roman" panose="02020603050405020304" pitchFamily="18" charset="0"/>
              </a:endParaRPr>
            </a:p>
          </p:txBody>
        </p:sp>
        <p:cxnSp>
          <p:nvCxnSpPr>
            <p:cNvPr id="38" name="Straight Arrow Connector 37"/>
            <p:cNvCxnSpPr/>
            <p:nvPr/>
          </p:nvCxnSpPr>
          <p:spPr>
            <a:xfrm>
              <a:off x="1804629" y="4953000"/>
              <a:ext cx="1395771"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390905877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25</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228600" y="1255931"/>
            <a:ext cx="6934200"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6553200" y="3438579"/>
            <a:ext cx="1524000" cy="398572"/>
            <a:chOff x="533400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097228"/>
            <a:ext cx="1219200" cy="398572"/>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001000" cy="1384995"/>
          </a:xfrm>
          <a:prstGeom prst="rect">
            <a:avLst/>
          </a:prstGeom>
          <a:noFill/>
        </p:spPr>
        <p:txBody>
          <a:bodyPr wrap="square" rtlCol="0">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1. </a:t>
            </a:r>
            <a:r>
              <a:rPr lang="en-US" sz="2800" b="1" dirty="0" err="1" smtClean="0">
                <a:solidFill>
                  <a:srgbClr val="002060"/>
                </a:solidFill>
                <a:latin typeface="Times New Roman" panose="02020603050405020304" pitchFamily="18" charset="0"/>
                <a:cs typeface="Times New Roman" panose="02020603050405020304" pitchFamily="18" charset="0"/>
              </a:rPr>
              <a:t>Oxi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dung </a:t>
            </a:r>
            <a:r>
              <a:rPr lang="en-US" sz="2800" b="1" dirty="0" err="1" smtClean="0">
                <a:solidFill>
                  <a:srgbClr val="002060"/>
                </a:solidFill>
                <a:latin typeface="Times New Roman" panose="02020603050405020304" pitchFamily="18" charset="0"/>
                <a:cs typeface="Times New Roman" panose="02020603050405020304" pitchFamily="18" charset="0"/>
              </a:rPr>
              <a:t>dịch</a:t>
            </a:r>
            <a:r>
              <a:rPr lang="en-US" sz="2800" b="1" dirty="0" smtClean="0">
                <a:solidFill>
                  <a:srgbClr val="002060"/>
                </a:solidFill>
                <a:latin typeface="Times New Roman" panose="02020603050405020304" pitchFamily="18" charset="0"/>
                <a:cs typeface="Times New Roman" panose="02020603050405020304" pitchFamily="18" charset="0"/>
              </a:rPr>
              <a:t> AgNO</a:t>
            </a:r>
            <a:r>
              <a:rPr lang="en-US" sz="2800" b="1" baseline="-25000"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trong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amoniac</a:t>
            </a:r>
            <a:r>
              <a:rPr lang="en-US" sz="2800" b="1" dirty="0" smtClean="0">
                <a:solidFill>
                  <a:srgbClr val="002060"/>
                </a:solidFill>
                <a:latin typeface="Times New Roman" panose="02020603050405020304" pitchFamily="18" charset="0"/>
                <a:cs typeface="Times New Roman" panose="02020603050405020304" pitchFamily="18" charset="0"/>
              </a:rPr>
              <a:t> (NH</a:t>
            </a:r>
            <a:r>
              <a:rPr lang="en-US" sz="2800" b="1" baseline="-25000" dirty="0" smtClean="0">
                <a:solidFill>
                  <a:srgbClr val="002060"/>
                </a:solidFill>
                <a:latin typeface="Times New Roman" panose="02020603050405020304" pitchFamily="18" charset="0"/>
                <a:cs typeface="Times New Roman" panose="02020603050405020304" pitchFamily="18" charset="0"/>
              </a:rPr>
              <a:t>3</a:t>
            </a:r>
            <a:r>
              <a:rPr lang="en-US" sz="2800" b="1" dirty="0" smtClean="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Phản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ứng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tráng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amoni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gluconat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loại</a:t>
            </a:r>
            <a:r>
              <a:rPr lang="en-US" sz="2800" dirty="0" smtClean="0">
                <a:solidFill>
                  <a:srgbClr val="002060"/>
                </a:solidFill>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Action Button: Movie 4">
            <a:hlinkClick r:id="" action="ppaction://noaction" highlightClick="1"/>
          </p:cNvPr>
          <p:cNvSpPr/>
          <p:nvPr/>
        </p:nvSpPr>
        <p:spPr>
          <a:xfrm>
            <a:off x="2008580" y="5550526"/>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8" name="Rectangle 27"/>
          <p:cNvSpPr/>
          <p:nvPr/>
        </p:nvSpPr>
        <p:spPr>
          <a:xfrm>
            <a:off x="1786716" y="4264141"/>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458406" y="4724400"/>
            <a:ext cx="2494594" cy="523220"/>
          </a:xfrm>
          <a:prstGeom prst="rect">
            <a:avLst/>
          </a:prstGeom>
        </p:spPr>
        <p:txBody>
          <a:bodyPr wrap="none">
            <a:spAutoFit/>
          </a:bodyPr>
          <a:lstStyle/>
          <a:p>
            <a:r>
              <a:rPr lang="en-US" sz="2800" dirty="0" err="1">
                <a:solidFill>
                  <a:srgbClr val="002060"/>
                </a:solidFill>
                <a:latin typeface="Times New Roman" panose="02020603050405020304" pitchFamily="18" charset="0"/>
                <a:cs typeface="Times New Roman" panose="02020603050405020304" pitchFamily="18" charset="0"/>
              </a:rPr>
              <a:t>amoni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gluconat</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3" name="TextBox 32"/>
          <p:cNvSpPr txBox="1"/>
          <p:nvPr/>
        </p:nvSpPr>
        <p:spPr>
          <a:xfrm>
            <a:off x="3063346" y="5493603"/>
            <a:ext cx="377930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Xem</a:t>
            </a:r>
            <a:r>
              <a:rPr lang="en-US" sz="2400" dirty="0" smtClean="0">
                <a:latin typeface="Times New Roman" panose="02020603050405020304" pitchFamily="18" charset="0"/>
                <a:cs typeface="Times New Roman" panose="02020603050405020304" pitchFamily="18" charset="0"/>
              </a:rPr>
              <a:t> video 2 - </a:t>
            </a:r>
            <a:r>
              <a:rPr lang="en-US" sz="2400" dirty="0" err="1" smtClean="0">
                <a:latin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minh </a:t>
            </a:r>
            <a:r>
              <a:rPr lang="en-US" sz="2400" dirty="0" err="1" smtClean="0">
                <a:latin typeface="Times New Roman" panose="02020603050405020304" pitchFamily="18" charset="0"/>
                <a:cs typeface="Times New Roman" panose="02020603050405020304" pitchFamily="18" charset="0"/>
              </a:rPr>
              <a:t>họa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5"/>
          <a:srcRect l="38000" r="40667"/>
          <a:stretch/>
        </p:blipFill>
        <p:spPr>
          <a:xfrm>
            <a:off x="8223360" y="2809171"/>
            <a:ext cx="886144" cy="3392270"/>
          </a:xfrm>
          <a:prstGeom prst="rect">
            <a:avLst/>
          </a:prstGeom>
        </p:spPr>
      </p:pic>
    </p:spTree>
    <p:extLst>
      <p:ext uri="{BB962C8B-B14F-4D97-AF65-F5344CB8AC3E}">
        <p14:creationId xmlns:p14="http://schemas.microsoft.com/office/powerpoint/2010/main" val="3241469498"/>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 fill="hold"/>
                                        <p:tgtEl>
                                          <p:spTgt spid="28"/>
                                        </p:tgtEl>
                                        <p:attrNameLst>
                                          <p:attrName>ppt_x</p:attrName>
                                        </p:attrNameLst>
                                      </p:cBhvr>
                                      <p:tavLst>
                                        <p:tav tm="0">
                                          <p:val>
                                            <p:strVal val="#ppt_x"/>
                                          </p:val>
                                        </p:tav>
                                        <p:tav tm="100000">
                                          <p:val>
                                            <p:strVal val="#ppt_x"/>
                                          </p:val>
                                        </p:tav>
                                      </p:tavLst>
                                    </p:anim>
                                    <p:anim calcmode="lin" valueType="num">
                                      <p:cBhvr additive="base">
                                        <p:cTn id="30" dur="500" fill="hold"/>
                                        <p:tgtEl>
                                          <p:spTgt spid="2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P spid="28" grpId="0"/>
      <p:bldP spid="6" grpId="0"/>
      <p:bldP spid="3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26</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152400" y="1255931"/>
            <a:ext cx="7335218"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6248400" y="3438579"/>
            <a:ext cx="1524000" cy="461665"/>
            <a:chOff x="5334000" y="5011628"/>
            <a:chExt cx="1219200" cy="461665"/>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33400" y="4097228"/>
            <a:ext cx="740392" cy="398572"/>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b="1" dirty="0" err="1" smtClean="0">
                <a:solidFill>
                  <a:srgbClr val="002060"/>
                </a:solidFill>
                <a:latin typeface="Times New Roman" panose="02020603050405020304" pitchFamily="18" charset="0"/>
                <a:cs typeface="Times New Roman" panose="02020603050405020304" pitchFamily="18" charset="0"/>
              </a:rPr>
              <a:t>Oxi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Cu(OH)</a:t>
            </a:r>
            <a:r>
              <a:rPr lang="en-US" sz="2800" b="1" baseline="-25000" dirty="0" smtClean="0">
                <a:solidFill>
                  <a:srgbClr val="002060"/>
                </a:solidFill>
                <a:latin typeface="Times New Roman" panose="02020603050405020304" pitchFamily="18" charset="0"/>
                <a:cs typeface="Times New Roman" panose="02020603050405020304" pitchFamily="18" charset="0"/>
              </a:rPr>
              <a:t>2</a:t>
            </a:r>
            <a:r>
              <a:rPr lang="en-US" sz="2800" b="1" dirty="0" smtClean="0">
                <a:solidFill>
                  <a:srgbClr val="002060"/>
                </a:solidFill>
                <a:latin typeface="Times New Roman" panose="02020603050405020304" pitchFamily="18" charset="0"/>
                <a:cs typeface="Times New Roman" panose="02020603050405020304" pitchFamily="18" charset="0"/>
              </a:rPr>
              <a:t> </a:t>
            </a:r>
          </a:p>
          <a:p>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môi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kiềm</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oxi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hóa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muối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natri</a:t>
            </a:r>
            <a:r>
              <a:rPr lang="en-US" sz="2800" dirty="0" smtClean="0">
                <a:solidFill>
                  <a:srgbClr val="002060"/>
                </a:solidFill>
                <a:latin typeface="Times New Roman" panose="02020603050405020304" pitchFamily="18" charset="0"/>
                <a:cs typeface="Times New Roman" panose="02020603050405020304" pitchFamily="18" charset="0"/>
              </a:rPr>
              <a:t> gluconate, </a:t>
            </a:r>
            <a:r>
              <a:rPr lang="en-US" sz="2800" dirty="0" err="1" smtClean="0">
                <a:solidFill>
                  <a:srgbClr val="002060"/>
                </a:solidFill>
                <a:latin typeface="Times New Roman" panose="02020603050405020304" pitchFamily="18" charset="0"/>
                <a:cs typeface="Times New Roman" panose="02020603050405020304" pitchFamily="18" charset="0"/>
              </a:rPr>
              <a:t>đồng</a:t>
            </a:r>
            <a:r>
              <a:rPr lang="en-US" sz="2800" dirty="0" smtClean="0">
                <a:solidFill>
                  <a:srgbClr val="002060"/>
                </a:solidFill>
                <a:latin typeface="Times New Roman" panose="02020603050405020304" pitchFamily="18" charset="0"/>
                <a:cs typeface="Times New Roman" panose="02020603050405020304" pitchFamily="18" charset="0"/>
              </a:rPr>
              <a:t> (I) </a:t>
            </a:r>
            <a:r>
              <a:rPr lang="en-US" sz="2800" dirty="0" err="1" smtClean="0">
                <a:solidFill>
                  <a:srgbClr val="002060"/>
                </a:solidFill>
                <a:latin typeface="Times New Roman" panose="02020603050405020304" pitchFamily="18" charset="0"/>
                <a:cs typeface="Times New Roman" panose="02020603050405020304" pitchFamily="18" charset="0"/>
              </a:rPr>
              <a:t>oxit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C00000"/>
                </a:solidFill>
                <a:latin typeface="Times New Roman" panose="02020603050405020304" pitchFamily="18" charset="0"/>
                <a:cs typeface="Times New Roman" panose="02020603050405020304" pitchFamily="18" charset="0"/>
              </a:rPr>
              <a:t>(Cu</a:t>
            </a:r>
            <a:r>
              <a:rPr lang="en-US" sz="2800" baseline="-25000" dirty="0" smtClean="0">
                <a:solidFill>
                  <a:srgbClr val="C00000"/>
                </a:solidFill>
                <a:latin typeface="Times New Roman" panose="02020603050405020304" pitchFamily="18" charset="0"/>
                <a:cs typeface="Times New Roman" panose="02020603050405020304" pitchFamily="18" charset="0"/>
              </a:rPr>
              <a:t>2</a:t>
            </a:r>
            <a:r>
              <a:rPr lang="en-US" sz="2800" dirty="0" smtClean="0">
                <a:solidFill>
                  <a:srgbClr val="C00000"/>
                </a:solidFill>
                <a:latin typeface="Times New Roman" panose="02020603050405020304" pitchFamily="18" charset="0"/>
                <a:cs typeface="Times New Roman" panose="02020603050405020304" pitchFamily="18" charset="0"/>
              </a:rPr>
              <a:t>O↓ </a:t>
            </a:r>
            <a:r>
              <a:rPr lang="en-US" sz="2800" dirty="0" err="1" smtClean="0">
                <a:solidFill>
                  <a:srgbClr val="C00000"/>
                </a:solidFill>
                <a:latin typeface="Times New Roman" panose="02020603050405020304" pitchFamily="18" charset="0"/>
                <a:cs typeface="Times New Roman" panose="02020603050405020304" pitchFamily="18" charset="0"/>
              </a:rPr>
              <a:t>đỏ</a:t>
            </a:r>
            <a:r>
              <a:rPr lang="en-US" sz="2800" dirty="0" smtClean="0">
                <a:solidFill>
                  <a:srgbClr val="C00000"/>
                </a:solidFill>
                <a:latin typeface="Times New Roman" panose="02020603050405020304" pitchFamily="18" charset="0"/>
                <a:cs typeface="Times New Roman" panose="02020603050405020304" pitchFamily="18" charset="0"/>
              </a:rPr>
              <a:t> </a:t>
            </a:r>
            <a:r>
              <a:rPr lang="en-US" sz="2800" dirty="0" err="1" smtClean="0">
                <a:solidFill>
                  <a:srgbClr val="C00000"/>
                </a:solidFill>
                <a:latin typeface="Times New Roman" panose="02020603050405020304" pitchFamily="18" charset="0"/>
                <a:cs typeface="Times New Roman" panose="02020603050405020304" pitchFamily="18" charset="0"/>
              </a:rPr>
              <a:t>gạch</a:t>
            </a:r>
            <a:r>
              <a:rPr lang="en-US" sz="2800" dirty="0" smtClean="0">
                <a:solidFill>
                  <a:srgbClr val="C00000"/>
                </a:solidFill>
                <a:latin typeface="Times New Roman" panose="02020603050405020304" pitchFamily="18" charset="0"/>
                <a:cs typeface="Times New Roman" panose="02020603050405020304" pitchFamily="18" charset="0"/>
              </a:rPr>
              <a:t>)</a:t>
            </a:r>
            <a:endParaRPr lang="en-US" sz="2800" dirty="0">
              <a:solidFill>
                <a:srgbClr val="C0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569258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+ 2Cu(OH)</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1143000" y="4264141"/>
            <a:ext cx="6819496"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COONa + </a:t>
            </a:r>
            <a:r>
              <a:rPr lang="en-US" sz="2400" dirty="0" smtClean="0">
                <a:solidFill>
                  <a:srgbClr val="C00000"/>
                </a:solidFill>
                <a:latin typeface="Times New Roman" panose="02020603050405020304" pitchFamily="18" charset="0"/>
                <a:cs typeface="Times New Roman" panose="02020603050405020304" pitchFamily="18" charset="0"/>
              </a:rPr>
              <a:t>Cu</a:t>
            </a:r>
            <a:r>
              <a:rPr lang="en-US" sz="2400" baseline="-25000" dirty="0" smtClean="0">
                <a:solidFill>
                  <a:srgbClr val="C00000"/>
                </a:solidFill>
                <a:latin typeface="Times New Roman" panose="02020603050405020304" pitchFamily="18" charset="0"/>
                <a:cs typeface="Times New Roman" panose="02020603050405020304" pitchFamily="18" charset="0"/>
              </a:rPr>
              <a:t>2</a:t>
            </a:r>
            <a:r>
              <a:rPr lang="en-US" sz="2400" dirty="0" smtClean="0">
                <a:solidFill>
                  <a:srgbClr val="C00000"/>
                </a:solidFill>
                <a:latin typeface="Times New Roman" panose="02020603050405020304" pitchFamily="18" charset="0"/>
                <a:cs typeface="Times New Roman" panose="02020603050405020304" pitchFamily="18" charset="0"/>
              </a:rPr>
              <a:t>O↓(</a:t>
            </a:r>
            <a:r>
              <a:rPr lang="en-US" sz="2400" dirty="0" err="1" smtClean="0">
                <a:solidFill>
                  <a:srgbClr val="C00000"/>
                </a:solidFill>
                <a:latin typeface="Times New Roman" panose="02020603050405020304" pitchFamily="18" charset="0"/>
                <a:cs typeface="Times New Roman" panose="02020603050405020304" pitchFamily="18" charset="0"/>
              </a:rPr>
              <a:t>đỏ</a:t>
            </a:r>
            <a:r>
              <a:rPr lang="en-US"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cs typeface="Times New Roman" panose="02020603050405020304" pitchFamily="18" charset="0"/>
              </a:rPr>
              <a:t>gạch</a:t>
            </a:r>
            <a:r>
              <a:rPr lang="en-US" sz="2400" dirty="0" smtClean="0">
                <a:solidFill>
                  <a:srgbClr val="C00000"/>
                </a:solidFill>
                <a:latin typeface="Times New Roman" panose="02020603050405020304" pitchFamily="18" charset="0"/>
                <a:cs typeface="Times New Roman" panose="02020603050405020304" pitchFamily="18" charset="0"/>
              </a:rPr>
              <a:t>)</a:t>
            </a:r>
            <a:r>
              <a:rPr lang="en-US" sz="2400" baseline="-25000"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600200" y="4724400"/>
            <a:ext cx="2255746"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natri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gluconat</a:t>
            </a:r>
            <a:r>
              <a:rPr lang="en-US" sz="2800" dirty="0">
                <a:solidFill>
                  <a:srgbClr val="002060"/>
                </a:solidFill>
                <a:latin typeface="Times New Roman" panose="02020603050405020304" pitchFamily="18" charset="0"/>
                <a:cs typeface="Times New Roman" panose="02020603050405020304" pitchFamily="18" charset="0"/>
              </a:rPr>
              <a:t> </a:t>
            </a: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33" name="TextBox 32"/>
          <p:cNvSpPr txBox="1"/>
          <p:nvPr/>
        </p:nvSpPr>
        <p:spPr>
          <a:xfrm>
            <a:off x="2904975" y="5334000"/>
            <a:ext cx="3343425" cy="830997"/>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Xem</a:t>
            </a:r>
            <a:r>
              <a:rPr lang="en-US" sz="2400" dirty="0" smtClean="0">
                <a:solidFill>
                  <a:srgbClr val="002060"/>
                </a:solidFill>
                <a:latin typeface="Times New Roman" panose="02020603050405020304" pitchFamily="18" charset="0"/>
                <a:cs typeface="Times New Roman" panose="02020603050405020304" pitchFamily="18" charset="0"/>
              </a:rPr>
              <a:t> video 3 - </a:t>
            </a:r>
            <a:r>
              <a:rPr lang="en-US" sz="2400" dirty="0" err="1" smtClean="0">
                <a:solidFill>
                  <a:srgbClr val="002060"/>
                </a:solidFill>
                <a:latin typeface="Times New Roman" panose="02020603050405020304" pitchFamily="18" charset="0"/>
                <a:cs typeface="Times New Roman" panose="02020603050405020304" pitchFamily="18" charset="0"/>
              </a:rPr>
              <a:t>thí</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nghiệm</a:t>
            </a:r>
            <a:r>
              <a:rPr lang="en-US" sz="2400" dirty="0" smtClean="0">
                <a:solidFill>
                  <a:srgbClr val="002060"/>
                </a:solidFill>
                <a:latin typeface="Times New Roman" panose="02020603050405020304" pitchFamily="18" charset="0"/>
                <a:cs typeface="Times New Roman" panose="02020603050405020304" pitchFamily="18" charset="0"/>
              </a:rPr>
              <a:t> minh </a:t>
            </a:r>
            <a:r>
              <a:rPr lang="en-US" sz="2400" dirty="0" err="1" smtClean="0">
                <a:solidFill>
                  <a:srgbClr val="002060"/>
                </a:solidFill>
                <a:latin typeface="Times New Roman" panose="02020603050405020304" pitchFamily="18" charset="0"/>
                <a:cs typeface="Times New Roman" panose="02020603050405020304" pitchFamily="18" charset="0"/>
              </a:rPr>
              <a:t>họa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phản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ứng</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4" name="Action Button: Movie 33">
            <a:hlinkClick r:id="" action="ppaction://noaction" highlightClick="1"/>
          </p:cNvPr>
          <p:cNvSpPr/>
          <p:nvPr/>
        </p:nvSpPr>
        <p:spPr>
          <a:xfrm>
            <a:off x="1828800" y="5410200"/>
            <a:ext cx="899652" cy="692040"/>
          </a:xfrm>
          <a:prstGeom prst="actionButtonMovi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5"/>
          <a:srcRect l="69333" r="12000" b="14743"/>
          <a:stretch/>
        </p:blipFill>
        <p:spPr>
          <a:xfrm>
            <a:off x="8305800" y="3510856"/>
            <a:ext cx="838200" cy="2718128"/>
          </a:xfrm>
          <a:prstGeom prst="rect">
            <a:avLst/>
          </a:prstGeom>
        </p:spPr>
      </p:pic>
    </p:spTree>
    <p:extLst>
      <p:ext uri="{BB962C8B-B14F-4D97-AF65-F5344CB8AC3E}">
        <p14:creationId xmlns:p14="http://schemas.microsoft.com/office/powerpoint/2010/main" val="3234797567"/>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1000"/>
                                        <p:tgtEl>
                                          <p:spTgt spid="33"/>
                                        </p:tgtEl>
                                      </p:cBhvr>
                                    </p:animEffect>
                                    <p:anim calcmode="lin" valueType="num">
                                      <p:cBhvr>
                                        <p:cTn id="39" dur="1000" fill="hold"/>
                                        <p:tgtEl>
                                          <p:spTgt spid="33"/>
                                        </p:tgtEl>
                                        <p:attrNameLst>
                                          <p:attrName>ppt_x</p:attrName>
                                        </p:attrNameLst>
                                      </p:cBhvr>
                                      <p:tavLst>
                                        <p:tav tm="0">
                                          <p:val>
                                            <p:strVal val="#ppt_x"/>
                                          </p:val>
                                        </p:tav>
                                        <p:tav tm="100000">
                                          <p:val>
                                            <p:strVal val="#ppt_x"/>
                                          </p:val>
                                        </p:tav>
                                      </p:tavLst>
                                    </p:anim>
                                    <p:anim calcmode="lin" valueType="num">
                                      <p:cBhvr>
                                        <p:cTn id="40" dur="1000" fill="hold"/>
                                        <p:tgtEl>
                                          <p:spTgt spid="3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28" grpId="0"/>
      <p:bldP spid="6" grpId="0"/>
      <p:bldP spid="33" grpId="0"/>
      <p:bldP spid="3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27</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5" name="Rectangle 14"/>
          <p:cNvSpPr/>
          <p:nvPr/>
        </p:nvSpPr>
        <p:spPr>
          <a:xfrm>
            <a:off x="152400" y="1255931"/>
            <a:ext cx="7335218" cy="523220"/>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3.2</a:t>
            </a:r>
            <a:r>
              <a:rPr lang="en-US" sz="2800" b="1" dirty="0">
                <a:solidFill>
                  <a:srgbClr val="002060"/>
                </a:solidFill>
                <a:latin typeface="Times New Roman" panose="02020603050405020304" pitchFamily="18" charset="0"/>
                <a:ea typeface="Times New Roman" panose="02020603050405020304" pitchFamily="18" charset="0"/>
              </a:rPr>
              <a:t>. Tính </a:t>
            </a:r>
            <a:r>
              <a:rPr lang="en-US" sz="2800" b="1" dirty="0" err="1">
                <a:solidFill>
                  <a:srgbClr val="002060"/>
                </a:solidFill>
                <a:latin typeface="Times New Roman" panose="02020603050405020304" pitchFamily="18" charset="0"/>
                <a:ea typeface="Times New Roman" panose="02020603050405020304" pitchFamily="18" charset="0"/>
              </a:rPr>
              <a:t>chất</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của</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anđehit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3886200" y="3438579"/>
            <a:ext cx="1524000" cy="398572"/>
            <a:chOff x="5273040" y="5011628"/>
            <a:chExt cx="1219200" cy="398572"/>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27304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Ni,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TextBox 1"/>
          <p:cNvSpPr txBox="1"/>
          <p:nvPr/>
        </p:nvSpPr>
        <p:spPr>
          <a:xfrm>
            <a:off x="152400" y="1828800"/>
            <a:ext cx="8839200" cy="1384995"/>
          </a:xfrm>
          <a:prstGeom prst="rect">
            <a:avLst/>
          </a:prstGeom>
          <a:noFill/>
        </p:spPr>
        <p:txBody>
          <a:bodyPr wrap="square" rtlCol="0">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3. </a:t>
            </a:r>
            <a:r>
              <a:rPr lang="en-US" sz="2800" b="1" dirty="0" err="1" smtClean="0">
                <a:solidFill>
                  <a:srgbClr val="002060"/>
                </a:solidFill>
                <a:latin typeface="Times New Roman" panose="02020603050405020304" pitchFamily="18" charset="0"/>
                <a:cs typeface="Times New Roman" panose="02020603050405020304" pitchFamily="18" charset="0"/>
              </a:rPr>
              <a:t>Khử</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glucozơ</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bằng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hidro</a:t>
            </a:r>
            <a:r>
              <a:rPr lang="en-US" sz="2800" b="1" dirty="0" smtClean="0">
                <a:solidFill>
                  <a:srgbClr val="002060"/>
                </a:solidFill>
                <a:latin typeface="Times New Roman" panose="02020603050405020304" pitchFamily="18" charset="0"/>
                <a:cs typeface="Times New Roman" panose="02020603050405020304" pitchFamily="18" charset="0"/>
              </a:rPr>
              <a:t> </a:t>
            </a:r>
          </a:p>
          <a:p>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khí</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hidro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dịch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đun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Ni làm </a:t>
            </a:r>
            <a:r>
              <a:rPr lang="en-US" sz="2800" dirty="0" err="1" smtClean="0">
                <a:solidFill>
                  <a:srgbClr val="002060"/>
                </a:solidFill>
                <a:latin typeface="Times New Roman" panose="02020603050405020304" pitchFamily="18" charset="0"/>
                <a:cs typeface="Times New Roman" panose="02020603050405020304" pitchFamily="18" charset="0"/>
              </a:rPr>
              <a:t>xúc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thu</a:t>
            </a:r>
            <a:r>
              <a:rPr lang="en-US" sz="2800" dirty="0" smtClean="0">
                <a:solidFill>
                  <a:srgbClr val="002060"/>
                </a:solidFill>
                <a:latin typeface="Times New Roman" panose="02020603050405020304" pitchFamily="18" charset="0"/>
                <a:cs typeface="Times New Roman" panose="02020603050405020304" pitchFamily="18" charset="0"/>
              </a:rPr>
              <a:t> được </a:t>
            </a:r>
            <a:r>
              <a:rPr lang="en-US" sz="2800" dirty="0" err="1" smtClean="0">
                <a:solidFill>
                  <a:srgbClr val="002060"/>
                </a:solidFill>
                <a:latin typeface="Times New Roman" panose="02020603050405020304" pitchFamily="18" charset="0"/>
                <a:cs typeface="Times New Roman" panose="02020603050405020304" pitchFamily="18" charset="0"/>
              </a:rPr>
              <a:t>một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poliancol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sobitol</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3536439"/>
            <a:ext cx="3645550"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H</a:t>
            </a:r>
            <a:r>
              <a:rPr lang="en-US" sz="2400" baseline="-25000" dirty="0" smtClean="0">
                <a:solidFill>
                  <a:srgbClr val="002060"/>
                </a:solidFill>
                <a:latin typeface="Times New Roman" panose="02020603050405020304" pitchFamily="18" charset="0"/>
                <a:cs typeface="Times New Roman" panose="02020603050405020304" pitchFamily="18" charset="0"/>
              </a:rPr>
              <a:t>2</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5715000" y="3536439"/>
            <a:ext cx="3369833"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278654" y="4120118"/>
            <a:ext cx="1160895" cy="523220"/>
          </a:xfrm>
          <a:prstGeom prst="rect">
            <a:avLst/>
          </a:prstGeom>
        </p:spPr>
        <p:txBody>
          <a:bodyPr wrap="non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sobitol</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9"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519150378"/>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inVertical)">
                                      <p:cBhvr>
                                        <p:cTn id="13" dur="500"/>
                                        <p:tgtEl>
                                          <p:spTgt spid="17"/>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barn(inVertical)">
                                      <p:cBhvr>
                                        <p:cTn id="19" dur="500"/>
                                        <p:tgtEl>
                                          <p:spTgt spid="2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28"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Tính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28</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Rectangle 15"/>
          <p:cNvSpPr/>
          <p:nvPr/>
        </p:nvSpPr>
        <p:spPr>
          <a:xfrm>
            <a:off x="609600" y="1143000"/>
            <a:ext cx="8305800" cy="1461939"/>
          </a:xfrm>
          <a:prstGeom prst="rect">
            <a:avLst/>
          </a:prstGeom>
        </p:spPr>
        <p:txBody>
          <a:bodyPr wrap="square">
            <a:spAutoFit/>
          </a:bodyPr>
          <a:lstStyle/>
          <a:p>
            <a:pPr marR="31115" algn="just">
              <a:spcBef>
                <a:spcPts val="600"/>
              </a:spcBef>
              <a:spcAft>
                <a:spcPts val="0"/>
              </a:spcAft>
            </a:pPr>
            <a:r>
              <a:rPr lang="en-US" sz="2800" b="1" dirty="0" smtClean="0">
                <a:solidFill>
                  <a:srgbClr val="002060"/>
                </a:solidFill>
                <a:latin typeface="Times New Roman" panose="02020603050405020304" pitchFamily="18" charset="0"/>
                <a:ea typeface="Times New Roman" panose="02020603050405020304" pitchFamily="18" charset="0"/>
              </a:rPr>
              <a:t>3.3. </a:t>
            </a:r>
            <a:r>
              <a:rPr lang="en-US" sz="2800" b="1" dirty="0" err="1">
                <a:solidFill>
                  <a:srgbClr val="002060"/>
                </a:solidFill>
                <a:latin typeface="Times New Roman" panose="02020603050405020304" pitchFamily="18" charset="0"/>
                <a:ea typeface="Times New Roman" panose="02020603050405020304" pitchFamily="18" charset="0"/>
              </a:rPr>
              <a:t>Phản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ứng</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lên</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smtClean="0">
                <a:solidFill>
                  <a:srgbClr val="002060"/>
                </a:solidFill>
                <a:latin typeface="Times New Roman" panose="02020603050405020304" pitchFamily="18" charset="0"/>
                <a:ea typeface="Times New Roman" panose="02020603050405020304" pitchFamily="18" charset="0"/>
              </a:rPr>
              <a:t>men</a:t>
            </a:r>
          </a:p>
          <a:p>
            <a:pPr marR="31115" algn="just">
              <a:spcBef>
                <a:spcPts val="600"/>
              </a:spcBef>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Khi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có</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enzim</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xúc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tác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glucozơ</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bị</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lên</a:t>
            </a:r>
            <a:r>
              <a:rPr lang="en-US" sz="2800" dirty="0" smtClean="0">
                <a:solidFill>
                  <a:srgbClr val="002060"/>
                </a:solidFill>
                <a:latin typeface="Times New Roman" panose="02020603050405020304" pitchFamily="18" charset="0"/>
                <a:ea typeface="Times New Roman" panose="02020603050405020304" pitchFamily="18" charset="0"/>
              </a:rPr>
              <a:t> men </a:t>
            </a:r>
            <a:r>
              <a:rPr lang="en-US" sz="2800" dirty="0" err="1" smtClean="0">
                <a:solidFill>
                  <a:srgbClr val="002060"/>
                </a:solidFill>
                <a:latin typeface="Times New Roman" panose="02020603050405020304" pitchFamily="18" charset="0"/>
                <a:ea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ancol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etylic</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và</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khí</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cacbonic</a:t>
            </a:r>
            <a:r>
              <a:rPr lang="en-US" sz="2800" b="1" dirty="0" smtClean="0">
                <a:solidFill>
                  <a:srgbClr val="002060"/>
                </a:solidFill>
                <a:latin typeface="Times New Roman" panose="02020603050405020304" pitchFamily="18" charset="0"/>
                <a:ea typeface="Times New Roman" panose="02020603050405020304" pitchFamily="18" charset="0"/>
              </a:rPr>
              <a:t> </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grpSp>
        <p:nvGrpSpPr>
          <p:cNvPr id="17" name="Group 16"/>
          <p:cNvGrpSpPr/>
          <p:nvPr/>
        </p:nvGrpSpPr>
        <p:grpSpPr>
          <a:xfrm>
            <a:off x="2743201" y="3276600"/>
            <a:ext cx="2296444" cy="509268"/>
            <a:chOff x="5339545" y="4900932"/>
            <a:chExt cx="1219200" cy="509268"/>
          </a:xfrm>
        </p:grpSpPr>
        <p:cxnSp>
          <p:nvCxnSpPr>
            <p:cNvPr id="18" name="Straight Arrow Connector 17"/>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5339545" y="4900932"/>
              <a:ext cx="1219200"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enzim</a:t>
              </a:r>
              <a:r>
                <a:rPr lang="en-US" sz="2400" dirty="0" smtClean="0">
                  <a:solidFill>
                    <a:srgbClr val="002060"/>
                  </a:solidFill>
                  <a:latin typeface="Times New Roman" panose="02020603050405020304" pitchFamily="18" charset="0"/>
                  <a:cs typeface="Times New Roman" panose="02020603050405020304" pitchFamily="18" charset="0"/>
                </a:rPr>
                <a:t>, 30 - 35</a:t>
              </a:r>
              <a:r>
                <a:rPr lang="en-US" sz="2400" baseline="30000" dirty="0" smtClean="0">
                  <a:solidFill>
                    <a:srgbClr val="002060"/>
                  </a:solidFill>
                  <a:latin typeface="Times New Roman" panose="02020603050405020304" pitchFamily="18" charset="0"/>
                  <a:cs typeface="Times New Roman" panose="02020603050405020304" pitchFamily="18" charset="0"/>
                </a:rPr>
                <a:t>o</a:t>
              </a:r>
              <a:r>
                <a:rPr lang="en-US" sz="2400" dirty="0" smtClean="0">
                  <a:solidFill>
                    <a:srgbClr val="002060"/>
                  </a:solidFill>
                  <a:latin typeface="Times New Roman" panose="02020603050405020304" pitchFamily="18" charset="0"/>
                  <a:cs typeface="Times New Roman" panose="02020603050405020304" pitchFamily="18" charset="0"/>
                </a:rPr>
                <a:t>C</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5206669" y="3431905"/>
            <a:ext cx="2981907"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5</a:t>
            </a:r>
            <a:r>
              <a:rPr lang="en-US" sz="2800" dirty="0">
                <a:solidFill>
                  <a:srgbClr val="002060"/>
                </a:solidFill>
                <a:latin typeface="Times New Roman" panose="02020603050405020304" pitchFamily="18" charset="0"/>
                <a:cs typeface="Times New Roman" panose="02020603050405020304" pitchFamily="18" charset="0"/>
              </a:rPr>
              <a:t>OH + </a:t>
            </a:r>
            <a:r>
              <a:rPr lang="en-US" sz="2800" dirty="0" smtClean="0">
                <a:solidFill>
                  <a:srgbClr val="002060"/>
                </a:solidFill>
                <a:latin typeface="Times New Roman" panose="02020603050405020304" pitchFamily="18" charset="0"/>
                <a:cs typeface="Times New Roman" panose="02020603050405020304" pitchFamily="18" charset="0"/>
              </a:rPr>
              <a:t>2CO</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baseline="30000" dirty="0">
                <a:solidFill>
                  <a:srgbClr val="002060"/>
                </a:solidFill>
                <a:latin typeface="Times New Roman" panose="02020603050405020304" pitchFamily="18" charset="0"/>
                <a:cs typeface="Times New Roman" panose="02020603050405020304" pitchFamily="18" charset="0"/>
              </a:rPr>
              <a:t> </a:t>
            </a:r>
            <a:r>
              <a:rPr lang="en-US" sz="2800" baseline="30000" dirty="0" smtClean="0">
                <a:solidFill>
                  <a:srgbClr val="002060"/>
                </a:solidFill>
                <a:latin typeface="Times New Roman" panose="02020603050405020304" pitchFamily="18" charset="0"/>
                <a:cs typeface="Times New Roman" panose="02020603050405020304" pitchFamily="18" charset="0"/>
              </a:rPr>
              <a:t>↑</a:t>
            </a:r>
            <a:endParaRPr lang="en-US" sz="2800" baseline="30000"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219200" y="3429000"/>
            <a:ext cx="1513556"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cs typeface="Times New Roman" panose="02020603050405020304" pitchFamily="18" charset="0"/>
              </a:rPr>
              <a:t>12</a:t>
            </a:r>
            <a:r>
              <a:rPr lang="en-US" sz="2800" dirty="0" smtClean="0">
                <a:solidFill>
                  <a:srgbClr val="002060"/>
                </a:solidFill>
                <a:latin typeface="Times New Roman" panose="02020603050405020304" pitchFamily="18" charset="0"/>
                <a:cs typeface="Times New Roman" panose="02020603050405020304" pitchFamily="18" charset="0"/>
              </a:rPr>
              <a:t>O</a:t>
            </a:r>
            <a:r>
              <a:rPr lang="en-US" sz="2800" baseline="-25000" dirty="0" smtClean="0">
                <a:solidFill>
                  <a:srgbClr val="002060"/>
                </a:solidFill>
                <a:latin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28"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90588813"/>
      </p:ext>
    </p:extLst>
  </p:cSld>
  <p:clrMapOvr>
    <a:masterClrMapping/>
  </p:clrMapOvr>
  <p:transition advClick="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29</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09600" y="1194375"/>
            <a:ext cx="7897504" cy="523220"/>
          </a:xfrm>
          <a:prstGeom prst="rect">
            <a:avLst/>
          </a:prstGeom>
        </p:spPr>
        <p:txBody>
          <a:bodyPr wrap="square">
            <a:spAutoFit/>
          </a:bodyPr>
          <a:lstStyle/>
          <a:p>
            <a:r>
              <a:rPr lang="vi-VN" sz="2800" b="1" dirty="0">
                <a:solidFill>
                  <a:srgbClr val="002060"/>
                </a:solidFill>
                <a:latin typeface="+mj-lt"/>
              </a:rPr>
              <a:t>4.1. Điều </a:t>
            </a:r>
            <a:r>
              <a:rPr lang="vi-VN" sz="2800" b="1" dirty="0" smtClean="0">
                <a:solidFill>
                  <a:srgbClr val="002060"/>
                </a:solidFill>
                <a:latin typeface="+mj-lt"/>
              </a:rPr>
              <a:t>chế</a:t>
            </a:r>
            <a:endParaRPr lang="en-US" sz="2800" dirty="0" smtClean="0">
              <a:solidFill>
                <a:srgbClr val="002060"/>
              </a:solidFill>
              <a:latin typeface="+mj-lt"/>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81891" y="1870118"/>
            <a:ext cx="8229600" cy="1384995"/>
          </a:xfrm>
          <a:prstGeom prst="rect">
            <a:avLst/>
          </a:prstGeom>
        </p:spPr>
        <p:txBody>
          <a:bodyPr wrap="square">
            <a:spAutoFit/>
          </a:bodyPr>
          <a:lstStyle/>
          <a:p>
            <a:r>
              <a:rPr lang="vi-VN" sz="2800" dirty="0">
                <a:solidFill>
                  <a:srgbClr val="002060"/>
                </a:solidFill>
                <a:latin typeface="+mj-lt"/>
              </a:rPr>
              <a:t>Trong công nghiệp glucozơ thường được điều chế bằng cách thủy phân tinh bột nhờ xúc tác </a:t>
            </a:r>
            <a:r>
              <a:rPr lang="vi-VN" sz="2800" b="1" dirty="0">
                <a:solidFill>
                  <a:srgbClr val="002060"/>
                </a:solidFill>
                <a:latin typeface="+mj-lt"/>
              </a:rPr>
              <a:t>axit HCl loãng</a:t>
            </a:r>
            <a:r>
              <a:rPr lang="vi-VN" sz="2800" dirty="0">
                <a:solidFill>
                  <a:srgbClr val="002060"/>
                </a:solidFill>
                <a:latin typeface="+mj-lt"/>
              </a:rPr>
              <a:t> </a:t>
            </a:r>
            <a:r>
              <a:rPr lang="vi-VN" sz="2800" b="1" dirty="0">
                <a:solidFill>
                  <a:srgbClr val="002060"/>
                </a:solidFill>
                <a:latin typeface="+mj-lt"/>
              </a:rPr>
              <a:t>hoặc enzim.</a:t>
            </a:r>
            <a:endParaRPr lang="en-US" sz="2800" b="1" dirty="0">
              <a:solidFill>
                <a:srgbClr val="002060"/>
              </a:solidFill>
              <a:latin typeface="+mj-lt"/>
            </a:endParaRPr>
          </a:p>
        </p:txBody>
      </p:sp>
      <p:sp>
        <p:nvSpPr>
          <p:cNvPr id="5" name="Rectangle 4"/>
          <p:cNvSpPr/>
          <p:nvPr/>
        </p:nvSpPr>
        <p:spPr>
          <a:xfrm>
            <a:off x="738820" y="3621252"/>
            <a:ext cx="3462807"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(C</a:t>
            </a:r>
            <a:r>
              <a:rPr lang="en-US" sz="2800" baseline="-25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10</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5</a:t>
            </a:r>
            <a:r>
              <a:rPr lang="en-US" sz="2800" dirty="0">
                <a:latin typeface="Times New Roman" panose="02020603050405020304" pitchFamily="18" charset="0"/>
                <a:cs typeface="Times New Roman" panose="02020603050405020304" pitchFamily="18" charset="0"/>
              </a:rPr>
              <a:t> )</a:t>
            </a:r>
            <a:r>
              <a:rPr lang="en-US" sz="2800" baseline="-25000" dirty="0">
                <a:latin typeface="Times New Roman" panose="02020603050405020304" pitchFamily="18" charset="0"/>
                <a:cs typeface="Times New Roman" panose="02020603050405020304" pitchFamily="18" charset="0"/>
              </a:rPr>
              <a:t>n</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nH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endParaRPr lang="en-US" sz="2800" dirty="0">
              <a:latin typeface="Times New Roman" panose="02020603050405020304" pitchFamily="18" charset="0"/>
              <a:cs typeface="Times New Roman" panose="02020603050405020304" pitchFamily="18" charset="0"/>
            </a:endParaRPr>
          </a:p>
        </p:txBody>
      </p:sp>
      <p:sp>
        <p:nvSpPr>
          <p:cNvPr id="16" name="Rectangle 15"/>
          <p:cNvSpPr/>
          <p:nvPr/>
        </p:nvSpPr>
        <p:spPr>
          <a:xfrm>
            <a:off x="6566965" y="3618920"/>
            <a:ext cx="1662635" cy="523220"/>
          </a:xfrm>
          <a:prstGeom prst="rect">
            <a:avLst/>
          </a:prstGeom>
        </p:spPr>
        <p:txBody>
          <a:bodyPr wrap="none">
            <a:spAutoFit/>
          </a:bodyPr>
          <a:lstStyle/>
          <a:p>
            <a:r>
              <a:rPr lang="en-US" sz="2800" dirty="0" smtClean="0">
                <a:latin typeface="Times New Roman" panose="02020603050405020304" pitchFamily="18" charset="0"/>
                <a:cs typeface="Times New Roman" panose="02020603050405020304" pitchFamily="18" charset="0"/>
              </a:rPr>
              <a:t>nC</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12</a:t>
            </a:r>
            <a:r>
              <a:rPr lang="en-US" sz="2800" dirty="0" smtClean="0">
                <a:latin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cs typeface="Times New Roman" panose="02020603050405020304" pitchFamily="18" charset="0"/>
              </a:rPr>
              <a:t>6</a:t>
            </a:r>
            <a:endParaRPr lang="en-US" sz="2800" baseline="-25000" dirty="0">
              <a:latin typeface="Times New Roman" panose="02020603050405020304" pitchFamily="18" charset="0"/>
              <a:cs typeface="Times New Roman" panose="02020603050405020304" pitchFamily="18" charset="0"/>
            </a:endParaRPr>
          </a:p>
        </p:txBody>
      </p:sp>
      <p:grpSp>
        <p:nvGrpSpPr>
          <p:cNvPr id="18" name="Group 17"/>
          <p:cNvGrpSpPr/>
          <p:nvPr/>
        </p:nvGrpSpPr>
        <p:grpSpPr>
          <a:xfrm>
            <a:off x="4383140" y="3429000"/>
            <a:ext cx="1896768" cy="509268"/>
            <a:chOff x="5393791" y="4900932"/>
            <a:chExt cx="1007009" cy="509268"/>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5657642" y="4900932"/>
              <a:ext cx="531462"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30000" dirty="0" smtClean="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94539388"/>
      </p:ext>
    </p:extLst>
  </p:cSld>
  <p:clrMapOvr>
    <a:masterClrMapping/>
  </p:clrMapOvr>
  <p:transition advClick="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4. </a:t>
            </a:r>
            <a:r>
              <a:rPr lang="en-US" sz="3200" b="1" dirty="0" err="1">
                <a:solidFill>
                  <a:schemeClr val="bg1"/>
                </a:solidFill>
                <a:latin typeface="Times New Roman" pitchFamily="18" charset="0"/>
                <a:cs typeface="Times New Roman" pitchFamily="18" charset="0"/>
              </a:rPr>
              <a:t>Điều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chế</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và</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ứng</a:t>
            </a:r>
            <a:r>
              <a:rPr lang="en-US" sz="3200" b="1" dirty="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dụng</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30</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 name="Rectangle 3"/>
          <p:cNvSpPr/>
          <p:nvPr/>
        </p:nvSpPr>
        <p:spPr>
          <a:xfrm>
            <a:off x="636896" y="1076980"/>
            <a:ext cx="7897504" cy="523220"/>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4.2. </a:t>
            </a:r>
            <a:r>
              <a:rPr lang="en-US" sz="2800" b="1" dirty="0" err="1" smtClean="0">
                <a:solidFill>
                  <a:srgbClr val="002060"/>
                </a:solidFill>
                <a:latin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dụng</a:t>
            </a:r>
            <a:endParaRPr lang="en-US" sz="2800" dirty="0" smtClean="0">
              <a:solidFill>
                <a:srgbClr val="002060"/>
              </a:solidFill>
              <a:latin typeface="Times New Roman" panose="02020603050405020304" pitchFamily="18" charset="0"/>
              <a:cs typeface="Times New Roman" panose="02020603050405020304"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5600" y="1948740"/>
            <a:ext cx="8229600" cy="3108543"/>
          </a:xfrm>
          <a:prstGeom prst="rect">
            <a:avLst/>
          </a:prstGeom>
        </p:spPr>
        <p:txBody>
          <a:bodyPr wrap="square">
            <a:spAutoFit/>
          </a:bodyPr>
          <a:lstStyle/>
          <a:p>
            <a:pPr algn="just"/>
            <a:r>
              <a:rPr lang="vi-VN" sz="2800" dirty="0">
                <a:solidFill>
                  <a:srgbClr val="002060"/>
                </a:solidFill>
                <a:latin typeface="+mj-lt"/>
              </a:rPr>
              <a:t>Glucozơ là chất dinh dưỡng, trong y học dùng làm thuốc tăng lực (huyết thanh glucozơ) cho người bệnh. </a:t>
            </a:r>
            <a:endParaRPr lang="en-US" sz="2800" dirty="0" smtClean="0">
              <a:solidFill>
                <a:srgbClr val="002060"/>
              </a:solidFill>
              <a:latin typeface="+mj-lt"/>
            </a:endParaRPr>
          </a:p>
          <a:p>
            <a:pPr algn="just"/>
            <a:endParaRPr lang="en-US" sz="2800" dirty="0">
              <a:solidFill>
                <a:srgbClr val="002060"/>
              </a:solidFill>
              <a:latin typeface="+mj-lt"/>
            </a:endParaRPr>
          </a:p>
          <a:p>
            <a:pPr algn="just"/>
            <a:r>
              <a:rPr lang="vi-VN" sz="2800" dirty="0" smtClean="0">
                <a:solidFill>
                  <a:srgbClr val="002060"/>
                </a:solidFill>
                <a:latin typeface="+mj-lt"/>
              </a:rPr>
              <a:t>Trong </a:t>
            </a:r>
            <a:r>
              <a:rPr lang="vi-VN" sz="2800" dirty="0">
                <a:solidFill>
                  <a:srgbClr val="002060"/>
                </a:solidFill>
                <a:latin typeface="+mj-lt"/>
              </a:rPr>
              <a:t>công nghiệp, glucozơ được chuyển hóa từ saccarozơ dùng để tráng gương, tráng ruột phích và là sản phẩm trung gian trong quá trình sản xuất ancol etylic từ các nguyên liệu có tinh bột và xenlulozơ.</a:t>
            </a:r>
            <a:endParaRPr lang="en-US" sz="2800" dirty="0">
              <a:solidFill>
                <a:srgbClr val="002060"/>
              </a:solidFill>
              <a:latin typeface="+mj-lt"/>
            </a:endParaRPr>
          </a:p>
        </p:txBody>
      </p:sp>
    </p:spTree>
    <p:extLst>
      <p:ext uri="{BB962C8B-B14F-4D97-AF65-F5344CB8AC3E}">
        <p14:creationId xmlns:p14="http://schemas.microsoft.com/office/powerpoint/2010/main" val="3064304122"/>
      </p:ext>
    </p:extLst>
  </p:cSld>
  <p:clrMapOvr>
    <a:masterClrMapping/>
  </p:clrMapOvr>
  <p:transition advClick="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31</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285782" cy="4401205"/>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phân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smtClean="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phân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tử</a:t>
            </a:r>
            <a:r>
              <a:rPr lang="en-US" sz="2800" dirty="0">
                <a:solidFill>
                  <a:srgbClr val="002060"/>
                </a:solidFill>
                <a:latin typeface="Times New Roman" panose="02020603050405020304" pitchFamily="18" charset="0"/>
                <a:cs typeface="Times New Roman" panose="02020603050405020304" pitchFamily="18" charset="0"/>
              </a:rPr>
              <a:t>: 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Công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gọn</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anose="02020603050405020304" pitchFamily="18" charset="0"/>
                <a:cs typeface="Times New Roman" panose="02020603050405020304" pitchFamily="18" charset="0"/>
              </a:rPr>
              <a:t>                   	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FF0000"/>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[CH</a:t>
            </a:r>
            <a:r>
              <a:rPr lang="en-US" sz="2800" dirty="0" smtClean="0">
                <a:solidFill>
                  <a:srgbClr val="FF0000"/>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a:t>
            </a:r>
            <a:r>
              <a:rPr lang="en-US" sz="2800" baseline="-25000" dirty="0" smtClean="0">
                <a:solidFill>
                  <a:srgbClr val="002060"/>
                </a:solidFill>
                <a:latin typeface="Times New Roman" panose="02020603050405020304" pitchFamily="18" charset="0"/>
                <a:cs typeface="Times New Roman" panose="02020603050405020304" pitchFamily="18" charset="0"/>
              </a:rPr>
              <a:t>3</a:t>
            </a:r>
            <a:r>
              <a:rPr lang="en-US" sz="2800" dirty="0" smtClean="0">
                <a:solidFill>
                  <a:srgbClr val="1909E5"/>
                </a:solidFill>
                <a:latin typeface="Times New Roman" panose="02020603050405020304" pitchFamily="18" charset="0"/>
                <a:cs typeface="Times New Roman" panose="02020603050405020304" pitchFamily="18" charset="0"/>
              </a:rPr>
              <a:t>CO</a:t>
            </a:r>
            <a:r>
              <a:rPr lang="en-US" sz="2800" dirty="0" smtClean="0">
                <a:solidFill>
                  <a:srgbClr val="002060"/>
                </a:solidFill>
                <a:latin typeface="Times New Roman" panose="02020603050405020304" pitchFamily="18" charset="0"/>
                <a:cs typeface="Times New Roman" panose="02020603050405020304" pitchFamily="18" charset="0"/>
              </a:rPr>
              <a:t>CH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FF0000"/>
                </a:solidFill>
                <a:latin typeface="Times New Roman" panose="02020603050405020304" pitchFamily="18" charset="0"/>
                <a:cs typeface="Times New Roman" panose="02020603050405020304" pitchFamily="18" charset="0"/>
              </a:rPr>
              <a:t>OH</a:t>
            </a:r>
            <a:r>
              <a:rPr lang="en-US" sz="2800" dirty="0" smtClean="0">
                <a:solidFill>
                  <a:srgbClr val="002060"/>
                </a:solidFill>
                <a:latin typeface="Times New Roman" panose="02020603050405020304" pitchFamily="18" charset="0"/>
                <a:cs typeface="Times New Roman" panose="02020603050405020304" pitchFamily="18" charset="0"/>
              </a:rPr>
              <a:t> </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là</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hợp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chất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tạp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một</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nhóm</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cacbonyl</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cs typeface="Times New Roman" panose="02020603050405020304" pitchFamily="18" charset="0"/>
              </a:rPr>
              <a:t>monoxeton</a:t>
            </a:r>
            <a:r>
              <a:rPr lang="en-US" sz="2800" b="1" dirty="0" smtClean="0">
                <a:solidFill>
                  <a:srgbClr val="1909E5"/>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ancol</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đa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chức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poliancol</a:t>
            </a:r>
            <a:r>
              <a:rPr lang="en-US" sz="2800" b="1" dirty="0" smtClean="0">
                <a:solidFill>
                  <a:srgbClr val="FF0000"/>
                </a:solidFill>
                <a:latin typeface="Times New Roman" panose="02020603050405020304" pitchFamily="18" charset="0"/>
                <a:cs typeface="Times New Roman" panose="02020603050405020304" pitchFamily="18" charset="0"/>
              </a:rPr>
              <a:t>)</a:t>
            </a: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2164336"/>
      </p:ext>
    </p:extLst>
  </p:cSld>
  <p:clrMapOvr>
    <a:masterClrMapping/>
  </p:clrMapOvr>
  <p:transition advClick="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32</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629618" y="1313795"/>
            <a:ext cx="8001000" cy="1384995"/>
          </a:xfrm>
          <a:prstGeom prst="rect">
            <a:avLst/>
          </a:prstGeom>
        </p:spPr>
        <p:txBody>
          <a:bodyPr wrap="square">
            <a:spAutoFit/>
          </a:bodyPr>
          <a:lstStyle/>
          <a:p>
            <a:r>
              <a:rPr lang="en-US" sz="2800" dirty="0" err="1" smtClean="0">
                <a:solidFill>
                  <a:srgbClr val="002060"/>
                </a:solidFill>
                <a:latin typeface="Times New Roman" panose="02020603050405020304" pitchFamily="18" charset="0"/>
                <a:cs typeface="Times New Roman" panose="02020603050405020304" pitchFamily="18" charset="0"/>
              </a:rPr>
              <a:t>Công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thức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cấu</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tạo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mạch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vòng</a:t>
            </a:r>
            <a:r>
              <a:rPr lang="en-US" sz="2800"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Trong dung dịch, </a:t>
            </a:r>
            <a:r>
              <a:rPr lang="vi-VN" sz="2800" dirty="0" smtClean="0">
                <a:solidFill>
                  <a:srgbClr val="002060"/>
                </a:solidFill>
                <a:latin typeface="Times New Roman" panose="02020603050405020304" pitchFamily="18" charset="0"/>
                <a:cs typeface="Times New Roman" panose="02020603050405020304" pitchFamily="18" charset="0"/>
              </a:rPr>
              <a:t>fru</a:t>
            </a:r>
            <a:r>
              <a:rPr lang="en-US" sz="2800" dirty="0" smtClean="0">
                <a:solidFill>
                  <a:srgbClr val="002060"/>
                </a:solidFill>
                <a:latin typeface="Times New Roman" panose="02020603050405020304" pitchFamily="18" charset="0"/>
                <a:cs typeface="Times New Roman" panose="02020603050405020304" pitchFamily="18" charset="0"/>
              </a:rPr>
              <a:t>c</a:t>
            </a:r>
            <a:r>
              <a:rPr lang="vi-VN" sz="2800" dirty="0" smtClean="0">
                <a:solidFill>
                  <a:srgbClr val="002060"/>
                </a:solidFill>
                <a:latin typeface="Times New Roman" panose="02020603050405020304" pitchFamily="18" charset="0"/>
                <a:cs typeface="Times New Roman" panose="02020603050405020304" pitchFamily="18" charset="0"/>
              </a:rPr>
              <a:t>tozơ </a:t>
            </a:r>
            <a:r>
              <a:rPr lang="vi-VN" sz="2800" dirty="0">
                <a:solidFill>
                  <a:srgbClr val="002060"/>
                </a:solidFill>
                <a:latin typeface="Times New Roman" panose="02020603050405020304" pitchFamily="18" charset="0"/>
                <a:cs typeface="Times New Roman" panose="02020603050405020304" pitchFamily="18" charset="0"/>
              </a:rPr>
              <a:t>tồn tại chủ yếu ở dạng </a:t>
            </a:r>
            <a:r>
              <a:rPr lang="el-GR" sz="2800" dirty="0">
                <a:solidFill>
                  <a:srgbClr val="002060"/>
                </a:solidFill>
                <a:latin typeface="Times New Roman" panose="02020603050405020304" pitchFamily="18" charset="0"/>
                <a:cs typeface="Times New Roman" panose="02020603050405020304" pitchFamily="18" charset="0"/>
              </a:rPr>
              <a:t>β, </a:t>
            </a:r>
            <a:r>
              <a:rPr lang="vi-VN" sz="2800" dirty="0">
                <a:solidFill>
                  <a:srgbClr val="002060"/>
                </a:solidFill>
                <a:latin typeface="Times New Roman" panose="02020603050405020304" pitchFamily="18" charset="0"/>
                <a:cs typeface="Times New Roman" panose="02020603050405020304" pitchFamily="18" charset="0"/>
              </a:rPr>
              <a:t>vòng </a:t>
            </a:r>
            <a:r>
              <a:rPr lang="vi-VN" sz="2800" dirty="0" smtClean="0">
                <a:solidFill>
                  <a:srgbClr val="002060"/>
                </a:solidFill>
                <a:latin typeface="Times New Roman" panose="02020603050405020304" pitchFamily="18" charset="0"/>
                <a:cs typeface="Times New Roman" panose="02020603050405020304" pitchFamily="18" charset="0"/>
              </a:rPr>
              <a:t>5 </a:t>
            </a:r>
            <a:r>
              <a:rPr lang="vi-VN" sz="2800" dirty="0">
                <a:solidFill>
                  <a:srgbClr val="002060"/>
                </a:solidFill>
                <a:latin typeface="Times New Roman" panose="02020603050405020304" pitchFamily="18" charset="0"/>
                <a:cs typeface="Times New Roman" panose="02020603050405020304" pitchFamily="18" charset="0"/>
              </a:rPr>
              <a:t>cạnh.</a:t>
            </a:r>
            <a:r>
              <a:rPr lang="en-US" sz="2800" dirty="0" smtClean="0">
                <a:solidFill>
                  <a:srgbClr val="002060"/>
                </a:solidFill>
                <a:latin typeface="Times New Roman" panose="02020603050405020304" pitchFamily="18" charset="0"/>
                <a:cs typeface="Times New Roman" panose="02020603050405020304" pitchFamily="18" charset="0"/>
              </a:rPr>
              <a:t>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5"/>
          <a:srcRect l="45605" b="29937"/>
          <a:stretch/>
        </p:blipFill>
        <p:spPr>
          <a:xfrm>
            <a:off x="2438400" y="3138794"/>
            <a:ext cx="3544618" cy="2032177"/>
          </a:xfrm>
          <a:prstGeom prst="rect">
            <a:avLst/>
          </a:prstGeom>
        </p:spPr>
      </p:pic>
      <p:sp>
        <p:nvSpPr>
          <p:cNvPr id="5" name="TextBox 4"/>
          <p:cNvSpPr txBox="1"/>
          <p:nvPr/>
        </p:nvSpPr>
        <p:spPr>
          <a:xfrm>
            <a:off x="3200400" y="5426309"/>
            <a:ext cx="2133600" cy="523220"/>
          </a:xfrm>
          <a:prstGeom prst="rect">
            <a:avLst/>
          </a:prstGeom>
          <a:noFill/>
        </p:spPr>
        <p:txBody>
          <a:bodyPr wrap="square" rtlCol="0">
            <a:spAutoFit/>
          </a:bodyPr>
          <a:lstStyle/>
          <a:p>
            <a:pPr algn="ctr"/>
            <a:r>
              <a:rPr lang="el-GR" sz="2800" dirty="0" smtClean="0">
                <a:solidFill>
                  <a:srgbClr val="002060"/>
                </a:solidFill>
                <a:latin typeface="Times New Roman" panose="02020603050405020304" pitchFamily="18" charset="0"/>
                <a:cs typeface="Times New Roman" panose="02020603050405020304" pitchFamily="18" charset="0"/>
              </a:rPr>
              <a:t>β</a:t>
            </a:r>
            <a:r>
              <a:rPr lang="en-US" sz="2800" dirty="0" smtClean="0">
                <a:solidFill>
                  <a:srgbClr val="002060"/>
                </a:solidFill>
                <a:latin typeface="Times New Roman" panose="02020603050405020304" pitchFamily="18" charset="0"/>
                <a:cs typeface="Times New Roman" panose="02020603050405020304" pitchFamily="18" charset="0"/>
              </a:rPr>
              <a:t> - </a:t>
            </a:r>
            <a:r>
              <a:rPr lang="en-US" sz="2800" dirty="0" err="1" smtClean="0">
                <a:solidFill>
                  <a:srgbClr val="002060"/>
                </a:solidFill>
                <a:latin typeface="Times New Roman" panose="02020603050405020304" pitchFamily="18" charset="0"/>
                <a:cs typeface="Times New Roman" panose="02020603050405020304" pitchFamily="18" charset="0"/>
              </a:rPr>
              <a:t>fructozơ</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0706700"/>
      </p:ext>
    </p:extLst>
  </p:cSld>
  <p:clrMapOvr>
    <a:masterClrMapping/>
  </p:clrMapOvr>
  <p:transition advClick="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33</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533400" y="1270902"/>
            <a:ext cx="8458200" cy="1815882"/>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vật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lí</a:t>
            </a:r>
            <a:r>
              <a:rPr lang="en-US" sz="2800" b="1" dirty="0" smtClean="0">
                <a:solidFill>
                  <a:srgbClr val="002060"/>
                </a:solidFill>
                <a:latin typeface="Times New Roman" panose="02020603050405020304" pitchFamily="18" charset="0"/>
                <a:cs typeface="Times New Roman" panose="02020603050405020304" pitchFamily="18" charset="0"/>
              </a:rPr>
              <a:t>:</a:t>
            </a:r>
          </a:p>
          <a:p>
            <a:r>
              <a:rPr lang="vi-VN" sz="2800" dirty="0">
                <a:solidFill>
                  <a:srgbClr val="002060"/>
                </a:solidFill>
                <a:latin typeface="Times New Roman" panose="02020603050405020304" pitchFamily="18" charset="0"/>
                <a:cs typeface="Times New Roman" panose="02020603050405020304" pitchFamily="18" charset="0"/>
              </a:rPr>
              <a:t>Fructozơ là chất kết tinh, không màu, dễ tan trong nước, có vị ngọt hơn đường mía, có </a:t>
            </a:r>
            <a:r>
              <a:rPr lang="en-US" sz="2800" dirty="0" err="1" smtClean="0">
                <a:solidFill>
                  <a:srgbClr val="002060"/>
                </a:solidFill>
                <a:latin typeface="Times New Roman" panose="02020603050405020304" pitchFamily="18" charset="0"/>
                <a:cs typeface="Times New Roman" panose="02020603050405020304" pitchFamily="18" charset="0"/>
              </a:rPr>
              <a:t>nhiều</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trong </a:t>
            </a:r>
            <a:r>
              <a:rPr lang="vi-VN" sz="2800" dirty="0">
                <a:solidFill>
                  <a:srgbClr val="002060"/>
                </a:solidFill>
                <a:latin typeface="Times New Roman" panose="02020603050405020304" pitchFamily="18" charset="0"/>
                <a:cs typeface="Times New Roman" panose="02020603050405020304" pitchFamily="18" charset="0"/>
              </a:rPr>
              <a:t>quả </a:t>
            </a:r>
            <a:r>
              <a:rPr lang="vi-VN" sz="2800" dirty="0" smtClean="0">
                <a:solidFill>
                  <a:srgbClr val="002060"/>
                </a:solidFill>
                <a:latin typeface="Times New Roman" panose="02020603050405020304" pitchFamily="18" charset="0"/>
                <a:cs typeface="Times New Roman" panose="02020603050405020304" pitchFamily="18" charset="0"/>
              </a:rPr>
              <a:t>ngọt</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biệt</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mật </a:t>
            </a:r>
            <a:r>
              <a:rPr lang="vi-VN" sz="2800" dirty="0">
                <a:solidFill>
                  <a:srgbClr val="002060"/>
                </a:solidFill>
                <a:latin typeface="Times New Roman" panose="02020603050405020304" pitchFamily="18" charset="0"/>
                <a:cs typeface="Times New Roman" panose="02020603050405020304" pitchFamily="18" charset="0"/>
              </a:rPr>
              <a:t>ong (40% fructozơ). </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5"/>
          <a:stretch>
            <a:fillRect/>
          </a:stretch>
        </p:blipFill>
        <p:spPr>
          <a:xfrm>
            <a:off x="2590800" y="2971800"/>
            <a:ext cx="3352800" cy="3352800"/>
          </a:xfrm>
          <a:prstGeom prst="rect">
            <a:avLst/>
          </a:prstGeom>
        </p:spPr>
      </p:pic>
    </p:spTree>
    <p:extLst>
      <p:ext uri="{BB962C8B-B14F-4D97-AF65-F5344CB8AC3E}">
        <p14:creationId xmlns:p14="http://schemas.microsoft.com/office/powerpoint/2010/main" val="1950918004"/>
      </p:ext>
    </p:extLst>
  </p:cSld>
  <p:clrMapOvr>
    <a:masterClrMapping/>
  </p:clrMapOvr>
  <p:transition advClick="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34</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04800" y="1647579"/>
            <a:ext cx="8418164" cy="3108543"/>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r>
              <a:rPr lang="vi-VN" sz="2800" dirty="0" smtClean="0">
                <a:solidFill>
                  <a:srgbClr val="002060"/>
                </a:solidFill>
                <a:latin typeface="Times New Roman" panose="02020603050405020304" pitchFamily="18" charset="0"/>
                <a:cs typeface="Times New Roman" panose="02020603050405020304" pitchFamily="18" charset="0"/>
              </a:rPr>
              <a:t>Fructozơ </a:t>
            </a:r>
            <a:r>
              <a:rPr lang="vi-VN" sz="2800" dirty="0">
                <a:solidFill>
                  <a:srgbClr val="002060"/>
                </a:solidFill>
                <a:latin typeface="Times New Roman" panose="02020603050405020304" pitchFamily="18" charset="0"/>
                <a:cs typeface="Times New Roman" panose="02020603050405020304" pitchFamily="18" charset="0"/>
              </a:rPr>
              <a:t>tác dụng với Cu(OH)</a:t>
            </a:r>
            <a:r>
              <a:rPr lang="vi-VN" sz="2800" baseline="-25000" dirty="0">
                <a:solidFill>
                  <a:srgbClr val="002060"/>
                </a:solidFill>
                <a:latin typeface="Times New Roman" panose="02020603050405020304" pitchFamily="18" charset="0"/>
                <a:cs typeface="Times New Roman" panose="02020603050405020304" pitchFamily="18" charset="0"/>
              </a:rPr>
              <a:t>2</a:t>
            </a:r>
            <a:r>
              <a:rPr lang="vi-VN"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dung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(C</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11</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1" baseline="-25000"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Cu</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màu</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xanh</a:t>
            </a:r>
            <a:r>
              <a:rPr lang="en-US" sz="2800" b="1" dirty="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1909E5"/>
                </a:solidFill>
                <a:latin typeface="Times New Roman" panose="02020603050405020304" pitchFamily="18" charset="0"/>
                <a:ea typeface="Times New Roman" panose="02020603050405020304" pitchFamily="18" charset="0"/>
                <a:cs typeface="Times New Roman" panose="02020603050405020304" pitchFamily="18" charset="0"/>
              </a:rPr>
              <a:t>lam</a:t>
            </a:r>
            <a:r>
              <a:rPr lang="en-US" sz="28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ancol</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endParaRPr lang="en-US" sz="2800" b="1" dirty="0">
              <a:solidFill>
                <a:srgbClr val="002060"/>
              </a:solidFill>
              <a:latin typeface="Times New Roman" panose="02020603050405020304" pitchFamily="18" charset="0"/>
              <a:cs typeface="Times New Roman" panose="02020603050405020304" pitchFamily="18" charset="0"/>
            </a:endParaRPr>
          </a:p>
          <a:p>
            <a:r>
              <a:rPr lang="vi-VN" sz="2800" dirty="0" smtClean="0">
                <a:solidFill>
                  <a:srgbClr val="002060"/>
                </a:solidFill>
                <a:latin typeface="Times New Roman" panose="02020603050405020304" pitchFamily="18" charset="0"/>
                <a:cs typeface="Times New Roman" panose="02020603050405020304" pitchFamily="18" charset="0"/>
              </a:rPr>
              <a:t>Fructozơ phản </a:t>
            </a:r>
            <a:r>
              <a:rPr lang="vi-VN" sz="2800" dirty="0">
                <a:solidFill>
                  <a:srgbClr val="002060"/>
                </a:solidFill>
                <a:latin typeface="Times New Roman" panose="02020603050405020304" pitchFamily="18" charset="0"/>
                <a:cs typeface="Times New Roman" panose="02020603050405020304" pitchFamily="18" charset="0"/>
              </a:rPr>
              <a:t>ứng cộng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hidro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poliancol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14</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nhóm</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cacbonyl</a:t>
            </a:r>
            <a:r>
              <a:rPr lang="en-US" sz="28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a:t>
            </a:r>
            <a:endParaRPr lang="en-US" sz="2800"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1629247"/>
      </p:ext>
    </p:extLst>
  </p:cSld>
  <p:clrMapOvr>
    <a:masterClrMapping/>
  </p:clrMapOvr>
  <p:transition advClick="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5. </a:t>
            </a:r>
            <a:r>
              <a:rPr lang="vi-VN" sz="3600" b="1" dirty="0">
                <a:solidFill>
                  <a:schemeClr val="bg1"/>
                </a:solidFill>
                <a:latin typeface="Times New Roman" pitchFamily="18" charset="0"/>
                <a:cs typeface="Times New Roman" pitchFamily="18" charset="0"/>
              </a:rPr>
              <a:t>Fructozơ</a:t>
            </a:r>
            <a:endParaRPr lang="en-US" sz="36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4" name="Picture 27" descr="Hoja Carta2">
            <a:extLst>
              <a:ext uri="{FF2B5EF4-FFF2-40B4-BE49-F238E27FC236}">
                <a16:creationId xmlns:a16="http://schemas.microsoft.com/office/drawing/2014/main" id="{2A383643-26D8-411B-B806-F1AEA949FF31}"/>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5F94A5E1-4EBC-4C50-A170-CB7BFEC99C1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35</a:t>
            </a:fld>
            <a:r>
              <a:rPr lang="en-US" sz="1600" b="1" dirty="0" smtClean="0">
                <a:solidFill>
                  <a:srgbClr val="002060"/>
                </a:solidFill>
              </a:rPr>
              <a:t>/47</a:t>
            </a:r>
            <a:endParaRPr lang="en-US" sz="1600" b="1" dirty="0">
              <a:solidFill>
                <a:srgbClr val="002060"/>
              </a:solidFill>
            </a:endParaRPr>
          </a:p>
        </p:txBody>
      </p:sp>
      <p:sp>
        <p:nvSpPr>
          <p:cNvPr id="21" name="Rectangle 20">
            <a:extLst>
              <a:ext uri="{FF2B5EF4-FFF2-40B4-BE49-F238E27FC236}">
                <a16:creationId xmlns:a16="http://schemas.microsoft.com/office/drawing/2014/main" id="{D6B1FAFD-511E-4F7E-AA2B-0BA69465A32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44837" y="1132344"/>
            <a:ext cx="8418164" cy="2677656"/>
          </a:xfrm>
          <a:prstGeom prst="rect">
            <a:avLst/>
          </a:prstGeom>
        </p:spPr>
        <p:txBody>
          <a:bodyPr wrap="square">
            <a:spAutoFit/>
          </a:bodyPr>
          <a:lstStyle/>
          <a:p>
            <a:r>
              <a:rPr lang="en-US" sz="2800" b="1" dirty="0" smtClean="0">
                <a:solidFill>
                  <a:srgbClr val="002060"/>
                </a:solidFill>
                <a:latin typeface="Times New Roman" panose="02020603050405020304" pitchFamily="18" charset="0"/>
                <a:cs typeface="Times New Roman" panose="02020603050405020304" pitchFamily="18" charset="0"/>
              </a:rPr>
              <a:t>Tính </a:t>
            </a:r>
            <a:r>
              <a:rPr lang="en-US" sz="2800" b="1" dirty="0" err="1" smtClean="0">
                <a:solidFill>
                  <a:srgbClr val="002060"/>
                </a:solidFill>
                <a:latin typeface="Times New Roman" panose="02020603050405020304" pitchFamily="18" charset="0"/>
                <a:cs typeface="Times New Roman" panose="02020603050405020304" pitchFamily="18" charset="0"/>
              </a:rPr>
              <a:t>chất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hóa</a:t>
            </a:r>
            <a:r>
              <a:rPr lang="en-US" sz="2800" b="1" dirty="0" smtClean="0">
                <a:solidFill>
                  <a:srgbClr val="002060"/>
                </a:solidFill>
                <a:latin typeface="Times New Roman" panose="02020603050405020304" pitchFamily="18" charset="0"/>
                <a:cs typeface="Times New Roman" panose="02020603050405020304" pitchFamily="18" charset="0"/>
              </a:rPr>
              <a:t> học:</a:t>
            </a:r>
          </a:p>
          <a:p>
            <a:endParaRPr lang="en-US" sz="2800" dirty="0">
              <a:solidFill>
                <a:srgbClr val="002060"/>
              </a:solidFill>
              <a:latin typeface="Times New Roman" panose="02020603050405020304" pitchFamily="18" charset="0"/>
              <a:cs typeface="Times New Roman" panose="02020603050405020304" pitchFamily="18" charset="0"/>
            </a:endParaRPr>
          </a:p>
          <a:p>
            <a:r>
              <a:rPr lang="en-US" sz="2800" dirty="0" err="1" smtClean="0">
                <a:solidFill>
                  <a:srgbClr val="002060"/>
                </a:solidFill>
                <a:latin typeface="Times New Roman" panose="02020603050405020304" pitchFamily="18" charset="0"/>
                <a:cs typeface="Times New Roman" panose="02020603050405020304" pitchFamily="18" charset="0"/>
              </a:rPr>
              <a:t>Fructozơ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nhóm</a:t>
            </a:r>
            <a:r>
              <a:rPr lang="en-US" sz="2800" dirty="0" smtClean="0">
                <a:solidFill>
                  <a:srgbClr val="002060"/>
                </a:solidFill>
                <a:latin typeface="Times New Roman" panose="02020603050405020304" pitchFamily="18" charset="0"/>
                <a:cs typeface="Times New Roman" panose="02020603050405020304" pitchFamily="18" charset="0"/>
              </a:rPr>
              <a:t> CH=O </a:t>
            </a:r>
            <a:r>
              <a:rPr lang="en-US" sz="2800" dirty="0" err="1" smtClean="0">
                <a:solidFill>
                  <a:srgbClr val="002060"/>
                </a:solidFill>
                <a:latin typeface="Times New Roman" panose="02020603050405020304" pitchFamily="18" charset="0"/>
                <a:cs typeface="Times New Roman" panose="02020603050405020304" pitchFamily="18" charset="0"/>
              </a:rPr>
              <a:t>nhưng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vẫn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ứng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khử</a:t>
            </a:r>
            <a:r>
              <a:rPr lang="en-US" sz="2800" dirty="0" smtClean="0">
                <a:solidFill>
                  <a:srgbClr val="002060"/>
                </a:solidFill>
                <a:latin typeface="Times New Roman" panose="02020603050405020304" pitchFamily="18" charset="0"/>
                <a:cs typeface="Times New Roman" panose="02020603050405020304" pitchFamily="18" charset="0"/>
              </a:rPr>
              <a:t> 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Cu</a:t>
            </a:r>
            <a:r>
              <a:rPr lang="en-US" sz="2800" baseline="-25000" dirty="0" smtClean="0">
                <a:solidFill>
                  <a:srgbClr val="002060"/>
                </a:solidFill>
                <a:latin typeface="Times New Roman" panose="02020603050405020304" pitchFamily="18" charset="0"/>
                <a:cs typeface="Times New Roman" panose="02020603050405020304" pitchFamily="18" charset="0"/>
              </a:rPr>
              <a:t>2</a:t>
            </a:r>
            <a:r>
              <a:rPr lang="en-US" sz="2800" dirty="0" smtClean="0">
                <a:solidFill>
                  <a:srgbClr val="002060"/>
                </a:solidFill>
                <a:latin typeface="Times New Roman" panose="02020603050405020304" pitchFamily="18" charset="0"/>
                <a:cs typeface="Times New Roman" panose="02020603050405020304" pitchFamily="18" charset="0"/>
              </a:rPr>
              <a:t>O </a:t>
            </a:r>
            <a:r>
              <a:rPr lang="en-US" sz="2800" dirty="0" err="1" smtClean="0">
                <a:solidFill>
                  <a:srgbClr val="002060"/>
                </a:solidFill>
                <a:latin typeface="Times New Roman" panose="02020603050405020304" pitchFamily="18" charset="0"/>
                <a:cs typeface="Times New Roman" panose="02020603050405020304" pitchFamily="18" charset="0"/>
              </a:rPr>
              <a:t>là</a:t>
            </a:r>
            <a:r>
              <a:rPr lang="en-US" sz="2800" dirty="0" smtClean="0">
                <a:solidFill>
                  <a:srgbClr val="002060"/>
                </a:solidFill>
                <a:latin typeface="Times New Roman" panose="02020603050405020304" pitchFamily="18" charset="0"/>
                <a:cs typeface="Times New Roman" panose="02020603050405020304" pitchFamily="18" charset="0"/>
              </a:rPr>
              <a:t> do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đun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môi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kiềm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thành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glucozơ</a:t>
            </a:r>
            <a:r>
              <a:rPr lang="en-US" sz="2800" dirty="0" smtClean="0">
                <a:solidFill>
                  <a:srgbClr val="002060"/>
                </a:solidFill>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5"/>
          <a:srcRect t="20979" b="31606"/>
          <a:stretch/>
        </p:blipFill>
        <p:spPr>
          <a:xfrm>
            <a:off x="1524000" y="4114800"/>
            <a:ext cx="5638800" cy="990600"/>
          </a:xfrm>
          <a:prstGeom prst="rect">
            <a:avLst/>
          </a:prstGeom>
        </p:spPr>
      </p:pic>
    </p:spTree>
    <p:extLst>
      <p:ext uri="{BB962C8B-B14F-4D97-AF65-F5344CB8AC3E}">
        <p14:creationId xmlns:p14="http://schemas.microsoft.com/office/powerpoint/2010/main" val="709705611"/>
      </p:ext>
    </p:extLst>
  </p:cSld>
  <p:clrMapOvr>
    <a:masterClrMapping/>
  </p:clrMapOvr>
  <p:transition advClick="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37533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37533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2427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2427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130723"/>
            <a:ext cx="8534400" cy="4662815"/>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p>
          <a:p>
            <a:endParaRPr lang="vi-VN" sz="1500" b="1" dirty="0">
              <a:solidFill>
                <a:srgbClr val="1909E5"/>
              </a:solidFill>
              <a:latin typeface="Times New Roman" pitchFamily="18" charset="0"/>
              <a:cs typeface="Times New Roman" pitchFamily="18" charset="0"/>
            </a:endParaRPr>
          </a:p>
          <a:p>
            <a:r>
              <a:rPr lang="vi-VN" sz="2800" dirty="0">
                <a:solidFill>
                  <a:srgbClr val="0C0C92"/>
                </a:solidFill>
                <a:latin typeface="Times New Roman" pitchFamily="18" charset="0"/>
                <a:cs typeface="Times New Roman" pitchFamily="18" charset="0"/>
              </a:rPr>
              <a:t>1. </a:t>
            </a:r>
            <a:r>
              <a:rPr lang="en-US" sz="2800" dirty="0" err="1" smtClean="0">
                <a:solidFill>
                  <a:srgbClr val="0C0C92"/>
                </a:solidFill>
                <a:latin typeface="Times New Roman" pitchFamily="18" charset="0"/>
                <a:cs typeface="Times New Roman" pitchFamily="18" charset="0"/>
              </a:rPr>
              <a:t>Viết</a:t>
            </a:r>
            <a:r>
              <a:rPr lang="en-US" sz="2800" dirty="0" smtClean="0">
                <a:solidFill>
                  <a:srgbClr val="0C0C92"/>
                </a:solidFill>
                <a:latin typeface="Times New Roman" pitchFamily="18" charset="0"/>
                <a:cs typeface="Times New Roman" pitchFamily="18" charset="0"/>
              </a:rPr>
              <a:t> được </a:t>
            </a:r>
            <a:r>
              <a:rPr lang="en-US" sz="2800" dirty="0" err="1" smtClean="0">
                <a:solidFill>
                  <a:srgbClr val="0C0C92"/>
                </a:solidFill>
                <a:latin typeface="Times New Roman" pitchFamily="18" charset="0"/>
                <a:cs typeface="Times New Roman" pitchFamily="18" charset="0"/>
              </a:rPr>
              <a:t>cấu</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tạo</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dạng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mạch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hở</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và</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fructozơ</a:t>
            </a:r>
            <a:r>
              <a:rPr lang="en-US" sz="2800" dirty="0" smtClean="0">
                <a:solidFill>
                  <a:srgbClr val="0C0C92"/>
                </a:solidFill>
                <a:latin typeface="Times New Roman" pitchFamily="18" charset="0"/>
                <a:cs typeface="Times New Roman" pitchFamily="18" charset="0"/>
              </a:rPr>
              <a:t>.</a:t>
            </a:r>
            <a:endParaRPr lang="vi-VN" sz="2800" dirty="0">
              <a:solidFill>
                <a:srgbClr val="0C0C92"/>
              </a:solidFill>
              <a:latin typeface="Times New Roman" pitchFamily="18" charset="0"/>
              <a:cs typeface="Times New Roman" pitchFamily="18" charset="0"/>
            </a:endParaRPr>
          </a:p>
          <a:p>
            <a:endParaRPr lang="en-US" sz="1500" dirty="0">
              <a:solidFill>
                <a:srgbClr val="0C0C92"/>
              </a:solidFill>
              <a:latin typeface="Times New Roman" pitchFamily="18" charset="0"/>
              <a:cs typeface="Times New Roman" pitchFamily="18" charset="0"/>
            </a:endParaRPr>
          </a:p>
          <a:p>
            <a:r>
              <a:rPr lang="en-US" sz="2800" dirty="0">
                <a:solidFill>
                  <a:srgbClr val="0C0C92"/>
                </a:solidFill>
                <a:latin typeface="Times New Roman" pitchFamily="18" charset="0"/>
                <a:cs typeface="Times New Roman" pitchFamily="18" charset="0"/>
              </a:rPr>
              <a:t>2. </a:t>
            </a:r>
            <a:r>
              <a:rPr lang="en-US" sz="2800" dirty="0" err="1">
                <a:solidFill>
                  <a:srgbClr val="0C0C92"/>
                </a:solidFill>
                <a:latin typeface="Times New Roman" pitchFamily="18" charset="0"/>
                <a:cs typeface="Times New Roman" pitchFamily="18" charset="0"/>
              </a:rPr>
              <a:t>Viết</a:t>
            </a:r>
            <a:r>
              <a:rPr lang="en-US" sz="2800" dirty="0">
                <a:solidFill>
                  <a:srgbClr val="0C0C92"/>
                </a:solidFill>
                <a:latin typeface="Times New Roman" pitchFamily="18" charset="0"/>
                <a:cs typeface="Times New Roman" pitchFamily="18" charset="0"/>
              </a:rPr>
              <a:t> được </a:t>
            </a:r>
            <a:r>
              <a:rPr lang="en-US" sz="2800" dirty="0" smtClean="0">
                <a:solidFill>
                  <a:srgbClr val="0C0C92"/>
                </a:solidFill>
                <a:latin typeface="Times New Roman" pitchFamily="18" charset="0"/>
                <a:cs typeface="Times New Roman" pitchFamily="18" charset="0"/>
              </a:rPr>
              <a:t>các </a:t>
            </a:r>
            <a:r>
              <a:rPr lang="en-US" sz="2800" dirty="0" err="1" smtClean="0">
                <a:solidFill>
                  <a:srgbClr val="0C0C92"/>
                </a:solidFill>
                <a:latin typeface="Times New Roman" pitchFamily="18" charset="0"/>
                <a:cs typeface="Times New Roman" pitchFamily="18" charset="0"/>
              </a:rPr>
              <a:t>phản</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hóa</a:t>
            </a:r>
            <a:r>
              <a:rPr lang="en-US" sz="2800" dirty="0" smtClean="0">
                <a:solidFill>
                  <a:srgbClr val="0C0C92"/>
                </a:solidFill>
                <a:latin typeface="Times New Roman" pitchFamily="18" charset="0"/>
                <a:cs typeface="Times New Roman" pitchFamily="18" charset="0"/>
              </a:rPr>
              <a:t> </a:t>
            </a:r>
            <a:r>
              <a:rPr lang="en-US" sz="2800" dirty="0">
                <a:solidFill>
                  <a:srgbClr val="0C0C92"/>
                </a:solidFill>
                <a:latin typeface="Times New Roman" pitchFamily="18" charset="0"/>
                <a:cs typeface="Times New Roman" pitchFamily="18" charset="0"/>
              </a:rPr>
              <a:t>học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a:t>
            </a:r>
            <a:endParaRPr lang="en-US" sz="2800" dirty="0">
              <a:solidFill>
                <a:srgbClr val="0C0C92"/>
              </a:solidFill>
              <a:latin typeface="Times New Roman" pitchFamily="18" charset="0"/>
              <a:cs typeface="Times New Roman" pitchFamily="18" charset="0"/>
            </a:endParaRPr>
          </a:p>
          <a:p>
            <a:pPr marL="457200" indent="-457200">
              <a:buFont typeface="Wingdings" panose="05000000000000000000" pitchFamily="2" charset="2"/>
              <a:buChar char="ü"/>
            </a:pPr>
            <a:r>
              <a:rPr lang="da-DK" sz="2800" dirty="0" smtClean="0">
                <a:solidFill>
                  <a:srgbClr val="0C0C92"/>
                </a:solidFill>
                <a:latin typeface="Times New Roman" pitchFamily="18" charset="0"/>
                <a:cs typeface="Times New Roman" pitchFamily="18" charset="0"/>
              </a:rPr>
              <a:t>Tính chất của ancol đa chức.</a:t>
            </a:r>
          </a:p>
          <a:p>
            <a:pPr marL="457200" indent="-457200">
              <a:buFont typeface="Wingdings" panose="05000000000000000000" pitchFamily="2" charset="2"/>
              <a:buChar char="ü"/>
            </a:pPr>
            <a:r>
              <a:rPr lang="en-US" sz="2800" dirty="0" smtClean="0">
                <a:solidFill>
                  <a:srgbClr val="0C0C92"/>
                </a:solidFill>
                <a:latin typeface="Times New Roman" pitchFamily="18" charset="0"/>
                <a:cs typeface="Times New Roman" pitchFamily="18" charset="0"/>
              </a:rPr>
              <a:t>Tính </a:t>
            </a:r>
            <a:r>
              <a:rPr lang="en-US" sz="2800" dirty="0" err="1" smtClean="0">
                <a:solidFill>
                  <a:srgbClr val="0C0C92"/>
                </a:solidFill>
                <a:latin typeface="Times New Roman" pitchFamily="18" charset="0"/>
                <a:cs typeface="Times New Roman" pitchFamily="18" charset="0"/>
              </a:rPr>
              <a:t>chất</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anđehit</a:t>
            </a:r>
            <a:r>
              <a:rPr lang="en-US" sz="2800" dirty="0" smtClean="0">
                <a:solidFill>
                  <a:srgbClr val="0C0C92"/>
                </a:solidFill>
                <a:latin typeface="Times New Roman" pitchFamily="18" charset="0"/>
                <a:cs typeface="Times New Roman" pitchFamily="18" charset="0"/>
              </a:rPr>
              <a:t>.</a:t>
            </a:r>
          </a:p>
          <a:p>
            <a:pPr marL="457200" indent="-457200">
              <a:buFont typeface="Wingdings" panose="05000000000000000000" pitchFamily="2" charset="2"/>
              <a:buChar char="ü"/>
            </a:pPr>
            <a:r>
              <a:rPr lang="en-US" sz="2800" dirty="0" err="1" smtClean="0">
                <a:solidFill>
                  <a:srgbClr val="0C0C92"/>
                </a:solidFill>
                <a:latin typeface="Times New Roman" pitchFamily="18" charset="0"/>
                <a:cs typeface="Times New Roman" pitchFamily="18" charset="0"/>
              </a:rPr>
              <a:t>Phản</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lên</a:t>
            </a:r>
            <a:r>
              <a:rPr lang="en-US" sz="2800" dirty="0" smtClean="0">
                <a:solidFill>
                  <a:srgbClr val="0C0C92"/>
                </a:solidFill>
                <a:latin typeface="Times New Roman" pitchFamily="18" charset="0"/>
                <a:cs typeface="Times New Roman" pitchFamily="18" charset="0"/>
              </a:rPr>
              <a:t> men.</a:t>
            </a:r>
            <a:endParaRPr lang="en-US" sz="2800" dirty="0">
              <a:solidFill>
                <a:srgbClr val="0C0C92"/>
              </a:solidFill>
              <a:latin typeface="Times New Roman" pitchFamily="18" charset="0"/>
              <a:cs typeface="Times New Roman" pitchFamily="18" charset="0"/>
            </a:endParaRPr>
          </a:p>
          <a:p>
            <a:endParaRPr lang="en-US" sz="1500" dirty="0">
              <a:solidFill>
                <a:srgbClr val="0C0C92"/>
              </a:solidFill>
              <a:latin typeface="Times New Roman" pitchFamily="18" charset="0"/>
              <a:cs typeface="Times New Roman" pitchFamily="18" charset="0"/>
            </a:endParaRPr>
          </a:p>
          <a:p>
            <a:r>
              <a:rPr lang="en-US" sz="2800" dirty="0">
                <a:solidFill>
                  <a:srgbClr val="0C0C92"/>
                </a:solidFill>
                <a:latin typeface="Times New Roman" pitchFamily="18" charset="0"/>
                <a:cs typeface="Times New Roman" pitchFamily="18" charset="0"/>
              </a:rPr>
              <a:t>3. </a:t>
            </a:r>
            <a:r>
              <a:rPr lang="en-US" sz="2800" dirty="0" err="1" smtClean="0">
                <a:solidFill>
                  <a:srgbClr val="0C0C92"/>
                </a:solidFill>
                <a:latin typeface="Times New Roman" pitchFamily="18" charset="0"/>
                <a:cs typeface="Times New Roman" pitchFamily="18" charset="0"/>
              </a:rPr>
              <a:t>Trình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bày</a:t>
            </a:r>
            <a:r>
              <a:rPr lang="en-US" sz="2800" dirty="0" smtClean="0">
                <a:solidFill>
                  <a:srgbClr val="0C0C92"/>
                </a:solidFill>
                <a:latin typeface="Times New Roman" pitchFamily="18" charset="0"/>
                <a:cs typeface="Times New Roman" pitchFamily="18" charset="0"/>
              </a:rPr>
              <a:t> được </a:t>
            </a:r>
            <a:r>
              <a:rPr lang="en-US" sz="2800" dirty="0" err="1" smtClean="0">
                <a:solidFill>
                  <a:srgbClr val="0C0C92"/>
                </a:solidFill>
                <a:latin typeface="Times New Roman" pitchFamily="18" charset="0"/>
                <a:cs typeface="Times New Roman" pitchFamily="18" charset="0"/>
              </a:rPr>
              <a:t>cách</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điều</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chế</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và</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ứng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dụng</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của</a:t>
            </a:r>
            <a:r>
              <a:rPr lang="en-US" sz="2800" dirty="0" smtClean="0">
                <a:solidFill>
                  <a:srgbClr val="0C0C92"/>
                </a:solidFill>
                <a:latin typeface="Times New Roman" pitchFamily="18" charset="0"/>
                <a:cs typeface="Times New Roman" pitchFamily="18" charset="0"/>
              </a:rPr>
              <a:t> </a:t>
            </a:r>
            <a:r>
              <a:rPr lang="en-US" sz="2800" dirty="0" err="1" smtClean="0">
                <a:solidFill>
                  <a:srgbClr val="0C0C92"/>
                </a:solidFill>
                <a:latin typeface="Times New Roman" pitchFamily="18" charset="0"/>
                <a:cs typeface="Times New Roman" pitchFamily="18" charset="0"/>
              </a:rPr>
              <a:t>glucozơ</a:t>
            </a:r>
            <a:r>
              <a:rPr lang="en-US" sz="2800" dirty="0" smtClean="0">
                <a:solidFill>
                  <a:srgbClr val="0C0C92"/>
                </a:solidFill>
                <a:latin typeface="Times New Roman" pitchFamily="18" charset="0"/>
                <a:cs typeface="Times New Roman" pitchFamily="18" charset="0"/>
              </a:rPr>
              <a:t>.</a:t>
            </a:r>
            <a:endParaRPr lang="vi-VN" sz="2800" dirty="0">
              <a:solidFill>
                <a:srgbClr val="0C0C92"/>
              </a:solidFill>
              <a:latin typeface="Times New Roman" pitchFamily="18" charset="0"/>
              <a:cs typeface="Times New Roman" pitchFamily="18" charset="0"/>
            </a:endParaRP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4" name="Slide Number Placeholder 26">
            <a:extLst>
              <a:ext uri="{FF2B5EF4-FFF2-40B4-BE49-F238E27FC236}">
                <a16:creationId xmlns:a16="http://schemas.microsoft.com/office/drawing/2014/main" id="{47772CE5-C945-4877-8B85-955AD8ECAE1B}"/>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36</a:t>
            </a:fld>
            <a:r>
              <a:rPr lang="en-US" sz="1600" b="1" dirty="0" smtClean="0">
                <a:solidFill>
                  <a:srgbClr val="002060"/>
                </a:solidFill>
              </a:rPr>
              <a:t>/47</a:t>
            </a:r>
            <a:endParaRPr lang="en-US" sz="1600" b="1" dirty="0">
              <a:solidFill>
                <a:srgbClr val="002060"/>
              </a:solidFill>
            </a:endParaRPr>
          </a:p>
        </p:txBody>
      </p:sp>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534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37</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38</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3108543"/>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1:</a:t>
            </a:r>
          </a:p>
          <a:p>
            <a:pPr lvl="0"/>
            <a:r>
              <a:rPr lang="pt-BR" sz="2800" dirty="0" smtClean="0">
                <a:latin typeface="Times New Roman" panose="02020603050405020304" pitchFamily="18" charset="0"/>
                <a:cs typeface="Times New Roman" panose="02020603050405020304" pitchFamily="18" charset="0"/>
              </a:rPr>
              <a:t>Glucozơ và fructozơ: </a:t>
            </a:r>
            <a:endParaRPr lang="en-US" sz="2800" dirty="0">
              <a:latin typeface="Times New Roman" panose="02020603050405020304" pitchFamily="18" charset="0"/>
              <a:cs typeface="Times New Roman" panose="02020603050405020304" pitchFamily="18" charset="0"/>
            </a:endParaRPr>
          </a:p>
          <a:p>
            <a:pPr marL="514350" indent="-514350">
              <a:buAutoNum type="alphaUcPeriod"/>
            </a:pPr>
            <a:r>
              <a:rPr lang="pt-BR" sz="2800" dirty="0" smtClean="0">
                <a:latin typeface="Times New Roman" panose="02020603050405020304" pitchFamily="18" charset="0"/>
                <a:cs typeface="Times New Roman" panose="02020603050405020304" pitchFamily="18" charset="0"/>
              </a:rPr>
              <a:t>đều tạo được dung dịch màu xanh lam khi tác dụng với Cu(OH)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nhóm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chức</a:t>
            </a:r>
            <a:r>
              <a:rPr lang="en-US" sz="2800" dirty="0" smtClean="0">
                <a:latin typeface="Times New Roman" panose="02020603050405020304" pitchFamily="18" charset="0"/>
                <a:cs typeface="Times New Roman" panose="02020603050405020304" pitchFamily="18" charset="0"/>
              </a:rPr>
              <a:t> CHO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hai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cùng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cs typeface="Times New Roman" panose="02020603050405020304" pitchFamily="18" charset="0"/>
              </a:rPr>
              <a:t>.</a:t>
            </a:r>
          </a:p>
          <a:p>
            <a:pPr marL="514350" indent="-514350">
              <a:buAutoNum type="alphaUcPeriod"/>
            </a:pP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tồn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yếu</a:t>
            </a:r>
            <a:r>
              <a:rPr lang="en-US" sz="2800" dirty="0" smtClean="0">
                <a:latin typeface="Times New Roman" panose="02020603050405020304" pitchFamily="18" charset="0"/>
                <a:cs typeface="Times New Roman" panose="02020603050405020304" pitchFamily="18" charset="0"/>
              </a:rPr>
              <a:t> ở </a:t>
            </a:r>
            <a:r>
              <a:rPr lang="en-US" sz="2800" dirty="0" err="1" smtClean="0">
                <a:latin typeface="Times New Roman" panose="02020603050405020304" pitchFamily="18" charset="0"/>
                <a:cs typeface="Times New Roman" panose="02020603050405020304" pitchFamily="18" charset="0"/>
              </a:rPr>
              <a:t>dạng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hở</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 name="Rectangle 1"/>
          <p:cNvSpPr/>
          <p:nvPr/>
        </p:nvSpPr>
        <p:spPr>
          <a:xfrm>
            <a:off x="3503655" y="4528917"/>
            <a:ext cx="740908" cy="1015663"/>
          </a:xfrm>
          <a:prstGeom prst="rect">
            <a:avLst/>
          </a:prstGeom>
          <a:noFill/>
        </p:spPr>
        <p:txBody>
          <a:bodyPr wrap="none" lIns="91440" tIns="45720" rIns="91440" bIns="45720">
            <a:spAutoFit/>
          </a:bodyPr>
          <a:lstStyle/>
          <a:p>
            <a:pPr algn="ctr"/>
            <a:r>
              <a:rPr lang="en-US" sz="6000" b="1" cap="none" spc="0" dirty="0" smtClean="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a:t>
            </a:r>
            <a:endParaRPr lang="en-US" sz="6000" b="1" cap="none" spc="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39</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874693"/>
            <a:ext cx="85344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2: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a:t>
            </a:r>
            <a:r>
              <a:rPr lang="pt-BR" sz="2800" dirty="0" smtClean="0">
                <a:latin typeface="Times New Roman" panose="02020603050405020304" pitchFamily="18" charset="0"/>
                <a:cs typeface="Times New Roman" panose="02020603050405020304" pitchFamily="18" charset="0"/>
              </a:rPr>
              <a:t>dung dịch: </a:t>
            </a:r>
            <a:endParaRPr lang="en-US"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 glixerol, fomanđehit, etanol.</a:t>
            </a: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451164800"/>
              </p:ext>
            </p:extLst>
          </p:nvPr>
        </p:nvGraphicFramePr>
        <p:xfrm>
          <a:off x="67748" y="2665938"/>
          <a:ext cx="9000052" cy="3049062"/>
        </p:xfrm>
        <a:graphic>
          <a:graphicData uri="http://schemas.openxmlformats.org/drawingml/2006/table">
            <a:tbl>
              <a:tblPr firstRow="1" bandRow="1">
                <a:tableStyleId>{5940675A-B579-460E-94D1-54222C63F5DA}</a:tableStyleId>
              </a:tblPr>
              <a:tblGrid>
                <a:gridCol w="2780369">
                  <a:extLst>
                    <a:ext uri="{9D8B030D-6E8A-4147-A177-3AD203B41FA5}">
                      <a16:colId xmlns:a16="http://schemas.microsoft.com/office/drawing/2014/main" val="2737440981"/>
                    </a:ext>
                  </a:extLst>
                </a:gridCol>
                <a:gridCol w="1495283">
                  <a:extLst>
                    <a:ext uri="{9D8B030D-6E8A-4147-A177-3AD203B41FA5}">
                      <a16:colId xmlns:a16="http://schemas.microsoft.com/office/drawing/2014/main" val="4239201365"/>
                    </a:ext>
                  </a:extLst>
                </a:gridCol>
                <a:gridCol w="1524000">
                  <a:extLst>
                    <a:ext uri="{9D8B030D-6E8A-4147-A177-3AD203B41FA5}">
                      <a16:colId xmlns:a16="http://schemas.microsoft.com/office/drawing/2014/main" val="3970607133"/>
                    </a:ext>
                  </a:extLst>
                </a:gridCol>
                <a:gridCol w="1600200">
                  <a:extLst>
                    <a:ext uri="{9D8B030D-6E8A-4147-A177-3AD203B41FA5}">
                      <a16:colId xmlns:a16="http://schemas.microsoft.com/office/drawing/2014/main" val="3496287618"/>
                    </a:ext>
                  </a:extLst>
                </a:gridCol>
                <a:gridCol w="1600200">
                  <a:extLst>
                    <a:ext uri="{9D8B030D-6E8A-4147-A177-3AD203B41FA5}">
                      <a16:colId xmlns:a16="http://schemas.microsoft.com/office/drawing/2014/main" val="3460192715"/>
                    </a:ext>
                  </a:extLst>
                </a:gridCol>
              </a:tblGrid>
              <a:tr h="775290">
                <a:tc>
                  <a:txBody>
                    <a:bodyPr/>
                    <a:lstStyle/>
                    <a:p>
                      <a:pPr algn="ctr"/>
                      <a:endParaRPr lang="en-US" sz="2200" dirty="0" smtClean="0">
                        <a:latin typeface="Times New Roman" panose="02020603050405020304" pitchFamily="18" charset="0"/>
                        <a:cs typeface="Times New Roman" panose="02020603050405020304" pitchFamily="18" charset="0"/>
                      </a:endParaRPr>
                    </a:p>
                    <a:p>
                      <a:pPr algn="ct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200" dirty="0" smtClean="0">
                          <a:latin typeface="Times New Roman" panose="02020603050405020304" pitchFamily="18" charset="0"/>
                          <a:cs typeface="Times New Roman" panose="02020603050405020304" pitchFamily="18" charset="0"/>
                        </a:rPr>
                        <a:t>Glucozơ</a:t>
                      </a:r>
                      <a:endParaRPr lang="en-US" sz="22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glixerol</a:t>
                      </a:r>
                      <a:endParaRPr lang="en-US" sz="2200" dirty="0">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200" dirty="0" smtClean="0">
                          <a:latin typeface="Times New Roman" panose="02020603050405020304" pitchFamily="18" charset="0"/>
                          <a:cs typeface="Times New Roman" panose="02020603050405020304" pitchFamily="18" charset="0"/>
                        </a:rPr>
                        <a:t>fomanđehit</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200" dirty="0" smtClean="0">
                          <a:latin typeface="Times New Roman" panose="02020603050405020304" pitchFamily="18" charset="0"/>
                          <a:cs typeface="Times New Roman" panose="02020603050405020304" pitchFamily="18" charset="0"/>
                        </a:rPr>
                        <a:t>etanol</a:t>
                      </a:r>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200" dirty="0" smtClean="0">
                          <a:latin typeface="Times New Roman" panose="02020603050405020304" pitchFamily="18" charset="0"/>
                          <a:cs typeface="Times New Roman" panose="02020603050405020304" pitchFamily="18" charset="0"/>
                        </a:rPr>
                        <a:t>Cu</a:t>
                      </a:r>
                      <a:r>
                        <a:rPr lang="en-US" sz="2200" baseline="0" dirty="0" smtClean="0">
                          <a:latin typeface="Times New Roman" panose="02020603050405020304" pitchFamily="18" charset="0"/>
                          <a:cs typeface="Times New Roman" panose="02020603050405020304" pitchFamily="18" charset="0"/>
                        </a:rPr>
                        <a:t>(OH)</a:t>
                      </a:r>
                      <a:r>
                        <a:rPr lang="en-US" sz="2200" baseline="-25000" dirty="0" smtClean="0">
                          <a:latin typeface="Times New Roman" panose="02020603050405020304" pitchFamily="18" charset="0"/>
                          <a:cs typeface="Times New Roman" panose="02020603050405020304" pitchFamily="18" charset="0"/>
                        </a:rPr>
                        <a:t>2</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nhiệt</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độ</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thường</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200" dirty="0" err="1" smtClean="0">
                          <a:latin typeface="Times New Roman" panose="02020603050405020304" pitchFamily="18" charset="0"/>
                          <a:cs typeface="Times New Roman" panose="02020603050405020304" pitchFamily="18" charset="0"/>
                        </a:rPr>
                        <a:t>dd</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màu</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xanh</a:t>
                      </a:r>
                      <a:r>
                        <a:rPr lang="en-US" sz="2200" baseline="0" dirty="0" smtClean="0">
                          <a:latin typeface="Times New Roman" panose="02020603050405020304" pitchFamily="18" charset="0"/>
                          <a:cs typeface="Times New Roman" panose="02020603050405020304" pitchFamily="18" charset="0"/>
                        </a:rPr>
                        <a:t> lam</a:t>
                      </a:r>
                      <a:endParaRPr lang="en-US" sz="22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dd</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màu</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xanh</a:t>
                      </a:r>
                      <a:r>
                        <a:rPr lang="en-US" sz="2200" baseline="0" dirty="0" smtClean="0">
                          <a:latin typeface="Times New Roman" panose="02020603050405020304" pitchFamily="18" charset="0"/>
                          <a:cs typeface="Times New Roman" panose="02020603050405020304" pitchFamily="18" charset="0"/>
                        </a:rPr>
                        <a:t> lam</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smtClean="0">
                          <a:latin typeface="Times New Roman" panose="02020603050405020304" pitchFamily="18" charset="0"/>
                          <a:cs typeface="Times New Roman" panose="02020603050405020304" pitchFamily="18" charset="0"/>
                        </a:rPr>
                        <a:t>Cu</a:t>
                      </a:r>
                      <a:r>
                        <a:rPr lang="en-US" sz="2200" baseline="0" dirty="0" smtClean="0">
                          <a:latin typeface="Times New Roman" panose="02020603050405020304" pitchFamily="18" charset="0"/>
                          <a:cs typeface="Times New Roman" panose="02020603050405020304" pitchFamily="18" charset="0"/>
                        </a:rPr>
                        <a:t>(OH)</a:t>
                      </a:r>
                      <a:r>
                        <a:rPr lang="en-US" sz="2200" baseline="-25000" dirty="0" smtClean="0">
                          <a:latin typeface="Times New Roman" panose="02020603050405020304" pitchFamily="18" charset="0"/>
                          <a:cs typeface="Times New Roman" panose="02020603050405020304" pitchFamily="18" charset="0"/>
                        </a:rPr>
                        <a:t>2</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đun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sôi</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đỏ</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gạch</a:t>
                      </a:r>
                      <a:r>
                        <a:rPr lang="en-US" sz="2200" baseline="0" dirty="0" smtClean="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đỏ</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gạch</a:t>
                      </a:r>
                      <a:r>
                        <a:rPr lang="en-US" sz="2200" baseline="0" dirty="0" smtClean="0">
                          <a:latin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err="1" smtClean="0">
                          <a:latin typeface="Times New Roman" panose="02020603050405020304" pitchFamily="18" charset="0"/>
                          <a:cs typeface="Times New Roman" panose="02020603050405020304" pitchFamily="18" charset="0"/>
                        </a:rPr>
                        <a:t>Không</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hiện</a:t>
                      </a:r>
                      <a:r>
                        <a:rPr lang="en-US" sz="2200" baseline="0" dirty="0" smtClean="0">
                          <a:latin typeface="Times New Roman" panose="02020603050405020304" pitchFamily="18" charset="0"/>
                          <a:cs typeface="Times New Roman" panose="02020603050405020304" pitchFamily="18" charset="0"/>
                        </a:rPr>
                        <a:t> </a:t>
                      </a:r>
                      <a:r>
                        <a:rPr lang="en-US" sz="2200" baseline="0" dirty="0" err="1" smtClean="0">
                          <a:latin typeface="Times New Roman" panose="02020603050405020304" pitchFamily="18" charset="0"/>
                          <a:cs typeface="Times New Roman" panose="02020603050405020304" pitchFamily="18" charset="0"/>
                        </a:rPr>
                        <a:t>tượng</a:t>
                      </a:r>
                      <a:endParaRPr lang="en-US" sz="2200" dirty="0" smtClean="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24" name="Group 23"/>
          <p:cNvGrpSpPr/>
          <p:nvPr/>
        </p:nvGrpSpPr>
        <p:grpSpPr>
          <a:xfrm>
            <a:off x="67748" y="2630644"/>
            <a:ext cx="2904052" cy="800219"/>
            <a:chOff x="67748" y="2297668"/>
            <a:chExt cx="2904052" cy="800219"/>
          </a:xfrm>
        </p:grpSpPr>
        <p:cxnSp>
          <p:nvCxnSpPr>
            <p:cNvPr id="7" name="Straight Connector 6"/>
            <p:cNvCxnSpPr/>
            <p:nvPr/>
          </p:nvCxnSpPr>
          <p:spPr>
            <a:xfrm>
              <a:off x="67748" y="2332962"/>
              <a:ext cx="2810570" cy="764925"/>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95400" y="2297668"/>
              <a:ext cx="1676400"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Chất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cần</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tìm</a:t>
              </a:r>
              <a:endParaRPr lang="en-US" sz="2200"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104693" y="2667000"/>
              <a:ext cx="1582918"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Thuốc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thử</a:t>
              </a:r>
              <a:endParaRPr lang="en-US" sz="2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61890331"/>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44856" y="294826"/>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40</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838200"/>
            <a:ext cx="8534400" cy="523220"/>
          </a:xfrm>
          <a:prstGeom prst="rect">
            <a:avLst/>
          </a:prstGeom>
          <a:noFill/>
          <a:ln w="9525">
            <a:noFill/>
            <a:miter lim="800000"/>
            <a:headEnd/>
            <a:tailEnd/>
          </a:ln>
        </p:spPr>
        <p:txBody>
          <a:bodyPr wrap="square">
            <a:spAutoFit/>
          </a:bodyPr>
          <a:lstStyle/>
          <a:p>
            <a:r>
              <a:rPr lang="en-US" sz="2800" b="1" dirty="0" smtClean="0">
                <a:solidFill>
                  <a:srgbClr val="002060"/>
                </a:solidFill>
                <a:latin typeface="Times New Roman" pitchFamily="18" charset="0"/>
                <a:cs typeface="Times New Roman" pitchFamily="18" charset="0"/>
              </a:rPr>
              <a:t>4 </a:t>
            </a:r>
            <a:r>
              <a:rPr lang="en-US" sz="2800" b="1" dirty="0" err="1" smtClean="0">
                <a:solidFill>
                  <a:srgbClr val="002060"/>
                </a:solidFill>
                <a:latin typeface="Times New Roman" pitchFamily="18" charset="0"/>
                <a:cs typeface="Times New Roman" pitchFamily="18" charset="0"/>
              </a:rPr>
              <a:t>phương</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trình</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phản</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ứng</a:t>
            </a:r>
            <a:r>
              <a:rPr lang="en-US" sz="2800" b="1" dirty="0" smtClean="0">
                <a:solidFill>
                  <a:srgbClr val="002060"/>
                </a:solidFill>
                <a:latin typeface="Times New Roman" pitchFamily="18" charset="0"/>
                <a:cs typeface="Times New Roman" pitchFamily="18" charset="0"/>
              </a:rPr>
              <a:t> minh </a:t>
            </a:r>
            <a:r>
              <a:rPr lang="en-US" sz="2800" b="1" dirty="0" err="1" smtClean="0">
                <a:solidFill>
                  <a:srgbClr val="002060"/>
                </a:solidFill>
                <a:latin typeface="Times New Roman" pitchFamily="18" charset="0"/>
                <a:cs typeface="Times New Roman" pitchFamily="18" charset="0"/>
              </a:rPr>
              <a:t>họa</a:t>
            </a:r>
            <a:r>
              <a:rPr lang="en-US" sz="2800" b="1"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28" name="Rectangle 27"/>
          <p:cNvSpPr/>
          <p:nvPr/>
        </p:nvSpPr>
        <p:spPr>
          <a:xfrm>
            <a:off x="228600" y="5538097"/>
            <a:ext cx="4086431"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HCHO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2Cu(OH)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NaOH</a:t>
            </a:r>
            <a:endParaRPr lang="en-US" sz="2400" dirty="0">
              <a:latin typeface="Times New Roman" panose="02020603050405020304" pitchFamily="18" charset="0"/>
              <a:cs typeface="Times New Roman" panose="02020603050405020304" pitchFamily="18" charset="0"/>
            </a:endParaRPr>
          </a:p>
        </p:txBody>
      </p:sp>
      <p:grpSp>
        <p:nvGrpSpPr>
          <p:cNvPr id="20" name="Group 19"/>
          <p:cNvGrpSpPr/>
          <p:nvPr/>
        </p:nvGrpSpPr>
        <p:grpSpPr>
          <a:xfrm>
            <a:off x="491836" y="1371600"/>
            <a:ext cx="8000525" cy="531695"/>
            <a:chOff x="411034" y="3733800"/>
            <a:chExt cx="8000525" cy="531695"/>
          </a:xfrm>
        </p:grpSpPr>
        <p:cxnSp>
          <p:nvCxnSpPr>
            <p:cNvPr id="21" name="Straight Arrow Connector 20"/>
            <p:cNvCxnSpPr/>
            <p:nvPr/>
          </p:nvCxnSpPr>
          <p:spPr>
            <a:xfrm>
              <a:off x="3886200"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3" name="Rectangle 22"/>
            <p:cNvSpPr/>
            <p:nvPr/>
          </p:nvSpPr>
          <p:spPr>
            <a:xfrm>
              <a:off x="5016975" y="3733800"/>
              <a:ext cx="3394584" cy="523220"/>
            </a:xfrm>
            <a:prstGeom prst="rect">
              <a:avLst/>
            </a:prstGeom>
          </p:spPr>
          <p:txBody>
            <a:bodyPr wrap="none">
              <a:spAutoFit/>
            </a:bodyPr>
            <a:lstStyle/>
            <a:p>
              <a:r>
                <a:rPr lang="en-US" sz="2800" dirty="0" smtClean="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11</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Cu + 2H</a:t>
              </a:r>
              <a:r>
                <a:rPr lang="en-US" sz="2800" baseline="-25000" dirty="0">
                  <a:solidFill>
                    <a:srgbClr val="002060"/>
                  </a:solidFill>
                  <a:latin typeface="Times New Roman" panose="02020603050405020304" pitchFamily="18" charset="0"/>
                  <a:cs typeface="Times New Roman" panose="02020603050405020304" pitchFamily="18" charset="0"/>
                </a:rPr>
                <a:t>2</a:t>
              </a:r>
              <a:r>
                <a:rPr lang="en-US" sz="2800" dirty="0">
                  <a:solidFill>
                    <a:srgbClr val="002060"/>
                  </a:solidFill>
                  <a:latin typeface="Times New Roman" panose="02020603050405020304" pitchFamily="18" charset="0"/>
                  <a:cs typeface="Times New Roman" panose="02020603050405020304" pitchFamily="18" charset="0"/>
                </a:rPr>
                <a:t>O</a:t>
              </a:r>
            </a:p>
          </p:txBody>
        </p:sp>
        <p:sp>
          <p:nvSpPr>
            <p:cNvPr id="33" name="Rectangle 32"/>
            <p:cNvSpPr/>
            <p:nvPr/>
          </p:nvSpPr>
          <p:spPr>
            <a:xfrm>
              <a:off x="411034" y="3742275"/>
              <a:ext cx="3401893" cy="523220"/>
            </a:xfrm>
            <a:prstGeom prst="rect">
              <a:avLst/>
            </a:prstGeom>
          </p:spPr>
          <p:txBody>
            <a:bodyPr wrap="none">
              <a:spAutoFit/>
            </a:bodyPr>
            <a:lstStyle/>
            <a:p>
              <a:r>
                <a:rPr lang="en-US" sz="2800" dirty="0">
                  <a:solidFill>
                    <a:srgbClr val="002060"/>
                  </a:solidFill>
                  <a:latin typeface="Times New Roman" panose="02020603050405020304" pitchFamily="18" charset="0"/>
                  <a:cs typeface="Times New Roman" panose="02020603050405020304" pitchFamily="18" charset="0"/>
                </a:rPr>
                <a:t>2C</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H</a:t>
              </a:r>
              <a:r>
                <a:rPr lang="en-US" sz="2800" baseline="-25000" dirty="0">
                  <a:solidFill>
                    <a:srgbClr val="002060"/>
                  </a:solidFill>
                  <a:latin typeface="Times New Roman" panose="02020603050405020304" pitchFamily="18" charset="0"/>
                  <a:cs typeface="Times New Roman" panose="02020603050405020304" pitchFamily="18" charset="0"/>
                </a:rPr>
                <a:t>12</a:t>
              </a:r>
              <a:r>
                <a:rPr lang="en-US" sz="2800" dirty="0">
                  <a:solidFill>
                    <a:srgbClr val="002060"/>
                  </a:solidFill>
                  <a:latin typeface="Times New Roman" panose="02020603050405020304" pitchFamily="18" charset="0"/>
                  <a:cs typeface="Times New Roman" panose="02020603050405020304" pitchFamily="18" charset="0"/>
                </a:rPr>
                <a:t>O</a:t>
              </a:r>
              <a:r>
                <a:rPr lang="en-US" sz="2800" baseline="-25000" dirty="0">
                  <a:solidFill>
                    <a:srgbClr val="002060"/>
                  </a:solidFill>
                  <a:latin typeface="Times New Roman" panose="02020603050405020304" pitchFamily="18" charset="0"/>
                  <a:cs typeface="Times New Roman" panose="02020603050405020304" pitchFamily="18" charset="0"/>
                </a:rPr>
                <a:t>6</a:t>
              </a:r>
              <a:r>
                <a:rPr lang="en-US" sz="2800" dirty="0">
                  <a:solidFill>
                    <a:srgbClr val="002060"/>
                  </a:solidFill>
                  <a:latin typeface="Times New Roman" panose="02020603050405020304" pitchFamily="18" charset="0"/>
                  <a:cs typeface="Times New Roman" panose="02020603050405020304" pitchFamily="18" charset="0"/>
                </a:rPr>
                <a:t> + </a:t>
              </a:r>
              <a:r>
                <a:rPr lang="en-US" sz="2800" dirty="0" smtClean="0">
                  <a:solidFill>
                    <a:srgbClr val="002060"/>
                  </a:solidFill>
                  <a:latin typeface="Times New Roman" panose="02020603050405020304" pitchFamily="18" charset="0"/>
                  <a:cs typeface="Times New Roman" panose="02020603050405020304" pitchFamily="18" charset="0"/>
                </a:rPr>
                <a:t>Cu(OH)</a:t>
              </a:r>
              <a:r>
                <a:rPr lang="en-US" sz="2800" baseline="-25000" dirty="0" smtClean="0">
                  <a:solidFill>
                    <a:srgbClr val="002060"/>
                  </a:solidFill>
                  <a:latin typeface="Times New Roman" panose="02020603050405020304" pitchFamily="18" charset="0"/>
                  <a:cs typeface="Times New Roman" panose="02020603050405020304" pitchFamily="18" charset="0"/>
                </a:rPr>
                <a:t>2</a:t>
              </a:r>
              <a:endParaRPr lang="en-US" sz="28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4" name="Rectangle 33"/>
          <p:cNvSpPr/>
          <p:nvPr/>
        </p:nvSpPr>
        <p:spPr>
          <a:xfrm>
            <a:off x="4739820" y="1905000"/>
            <a:ext cx="2762295" cy="461665"/>
          </a:xfrm>
          <a:prstGeom prst="rect">
            <a:avLst/>
          </a:prstGeom>
        </p:spPr>
        <p:txBody>
          <a:bodyPr wrap="none">
            <a:spAutoFit/>
          </a:bodyPr>
          <a:lstStyle/>
          <a:p>
            <a:r>
              <a:rPr lang="vi-VN" sz="2400" b="1" dirty="0">
                <a:solidFill>
                  <a:srgbClr val="1909E5"/>
                </a:solidFill>
                <a:latin typeface="+mj-lt"/>
              </a:rPr>
              <a:t>phức đồng-glucozơ </a:t>
            </a:r>
            <a:endParaRPr lang="en-US" sz="2400" b="1" dirty="0">
              <a:solidFill>
                <a:srgbClr val="1909E5"/>
              </a:solidFill>
              <a:latin typeface="+mj-lt"/>
            </a:endParaRPr>
          </a:p>
        </p:txBody>
      </p:sp>
      <p:grpSp>
        <p:nvGrpSpPr>
          <p:cNvPr id="35" name="Group 34"/>
          <p:cNvGrpSpPr/>
          <p:nvPr/>
        </p:nvGrpSpPr>
        <p:grpSpPr>
          <a:xfrm>
            <a:off x="452582" y="2545616"/>
            <a:ext cx="8095999" cy="470140"/>
            <a:chOff x="411034" y="3733800"/>
            <a:chExt cx="8095999" cy="470140"/>
          </a:xfrm>
        </p:grpSpPr>
        <p:cxnSp>
          <p:nvCxnSpPr>
            <p:cNvPr id="36" name="Straight Arrow Connector 35"/>
            <p:cNvCxnSpPr/>
            <p:nvPr/>
          </p:nvCxnSpPr>
          <p:spPr>
            <a:xfrm>
              <a:off x="3997052" y="40386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7" name="Rectangle 36"/>
            <p:cNvSpPr/>
            <p:nvPr/>
          </p:nvSpPr>
          <p:spPr>
            <a:xfrm>
              <a:off x="5016975" y="3733800"/>
              <a:ext cx="3490058" cy="461665"/>
            </a:xfrm>
            <a:prstGeom prst="rect">
              <a:avLst/>
            </a:prstGeom>
          </p:spPr>
          <p:txBody>
            <a:bodyPr wrap="none">
              <a:spAutoFit/>
            </a:bodyPr>
            <a:lstStyle/>
            <a:p>
              <a:r>
                <a:rPr lang="en-US" sz="2400" dirty="0">
                  <a:solidFill>
                    <a:srgbClr val="002060"/>
                  </a:solidFill>
                  <a:latin typeface="Times New Roman" panose="02020603050405020304" pitchFamily="18" charset="0"/>
                  <a:cs typeface="Times New Roman" panose="02020603050405020304" pitchFamily="18" charset="0"/>
                </a:rPr>
                <a:t>[</a:t>
              </a:r>
              <a:r>
                <a:rPr lang="en-US" sz="2400" dirty="0" smtClean="0">
                  <a:solidFill>
                    <a:srgbClr val="002060"/>
                  </a:solidFill>
                  <a:latin typeface="Times New Roman" panose="02020603050405020304" pitchFamily="18" charset="0"/>
                  <a:cs typeface="Times New Roman" panose="02020603050405020304" pitchFamily="18" charset="0"/>
                </a:rPr>
                <a:t>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Cu </a:t>
              </a:r>
              <a:r>
                <a:rPr lang="en-US" sz="2400" dirty="0">
                  <a:solidFill>
                    <a:srgbClr val="002060"/>
                  </a:solidFill>
                  <a:latin typeface="Times New Roman" panose="02020603050405020304" pitchFamily="18" charset="0"/>
                  <a:cs typeface="Times New Roman" panose="02020603050405020304" pitchFamily="18" charset="0"/>
                </a:rPr>
                <a:t>+ 2H</a:t>
              </a:r>
              <a:r>
                <a:rPr lang="en-US" sz="2400" baseline="-25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O</a:t>
              </a:r>
            </a:p>
          </p:txBody>
        </p:sp>
        <p:sp>
          <p:nvSpPr>
            <p:cNvPr id="38" name="Rectangle 37"/>
            <p:cNvSpPr/>
            <p:nvPr/>
          </p:nvSpPr>
          <p:spPr>
            <a:xfrm>
              <a:off x="411034" y="3742275"/>
              <a:ext cx="3164649"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2C</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H</a:t>
              </a:r>
              <a:r>
                <a:rPr lang="en-US" sz="2400" baseline="-25000" dirty="0" smtClean="0">
                  <a:solidFill>
                    <a:srgbClr val="002060"/>
                  </a:solidFill>
                  <a:latin typeface="Times New Roman" panose="02020603050405020304" pitchFamily="18" charset="0"/>
                  <a:cs typeface="Times New Roman" panose="02020603050405020304" pitchFamily="18" charset="0"/>
                </a:rPr>
                <a:t>5</a:t>
              </a:r>
              <a:r>
                <a:rPr lang="en-US" sz="240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Cu(OH)</a:t>
              </a:r>
              <a:r>
                <a:rPr lang="en-US" sz="2400" baseline="-25000" dirty="0" smtClean="0">
                  <a:solidFill>
                    <a:srgbClr val="002060"/>
                  </a:solidFill>
                  <a:latin typeface="Times New Roman" panose="02020603050405020304" pitchFamily="18" charset="0"/>
                  <a:cs typeface="Times New Roman" panose="02020603050405020304" pitchFamily="18" charset="0"/>
                </a:rPr>
                <a:t>2</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39" name="Rectangle 38"/>
          <p:cNvSpPr/>
          <p:nvPr/>
        </p:nvSpPr>
        <p:spPr>
          <a:xfrm>
            <a:off x="4815270" y="3058180"/>
            <a:ext cx="2549096" cy="461665"/>
          </a:xfrm>
          <a:prstGeom prst="rect">
            <a:avLst/>
          </a:prstGeom>
        </p:spPr>
        <p:txBody>
          <a:bodyPr wrap="none">
            <a:spAutoFit/>
          </a:bodyPr>
          <a:lstStyle/>
          <a:p>
            <a:r>
              <a:rPr lang="vi-VN" sz="2400" b="1" dirty="0" smtClean="0">
                <a:solidFill>
                  <a:srgbClr val="1909E5"/>
                </a:solidFill>
                <a:latin typeface="+mj-lt"/>
              </a:rPr>
              <a:t>Đồng</a:t>
            </a:r>
            <a:r>
              <a:rPr lang="en-US" sz="2400" b="1" dirty="0" smtClean="0">
                <a:solidFill>
                  <a:srgbClr val="1909E5"/>
                </a:solidFill>
                <a:latin typeface="+mj-lt"/>
              </a:rPr>
              <a:t> (</a:t>
            </a:r>
            <a:r>
              <a:rPr lang="en-US" sz="2400" b="1" dirty="0" smtClean="0">
                <a:solidFill>
                  <a:srgbClr val="1909E5"/>
                </a:solidFill>
                <a:latin typeface="Times New Roman" panose="02020603050405020304" pitchFamily="18" charset="0"/>
                <a:cs typeface="Times New Roman" panose="02020603050405020304" pitchFamily="18" charset="0"/>
              </a:rPr>
              <a:t>II</a:t>
            </a:r>
            <a:r>
              <a:rPr lang="en-US" sz="2400" b="1" dirty="0" smtClean="0">
                <a:solidFill>
                  <a:srgbClr val="1909E5"/>
                </a:solidFill>
                <a:latin typeface="+mj-lt"/>
              </a:rPr>
              <a:t>)</a:t>
            </a:r>
            <a:r>
              <a:rPr lang="en-US" sz="2400" b="1" dirty="0">
                <a:solidFill>
                  <a:srgbClr val="1909E5"/>
                </a:solidFill>
                <a:latin typeface="Times New Roman" panose="02020603050405020304" pitchFamily="18" charset="0"/>
                <a:cs typeface="Times New Roman" panose="02020603050405020304" pitchFamily="18" charset="0"/>
              </a:rPr>
              <a:t> </a:t>
            </a:r>
            <a:r>
              <a:rPr lang="vi-VN" sz="2400" b="1" dirty="0" smtClean="0">
                <a:solidFill>
                  <a:srgbClr val="1909E5"/>
                </a:solidFill>
                <a:latin typeface="Times New Roman" panose="02020603050405020304" pitchFamily="18" charset="0"/>
                <a:cs typeface="Times New Roman" panose="02020603050405020304" pitchFamily="18" charset="0"/>
              </a:rPr>
              <a:t>gl</a:t>
            </a:r>
            <a:r>
              <a:rPr lang="en-US" sz="2400" b="1" dirty="0" err="1" smtClean="0">
                <a:solidFill>
                  <a:srgbClr val="1909E5"/>
                </a:solidFill>
                <a:latin typeface="Times New Roman" panose="02020603050405020304" pitchFamily="18" charset="0"/>
                <a:cs typeface="Times New Roman" panose="02020603050405020304" pitchFamily="18" charset="0"/>
              </a:rPr>
              <a:t>ixerat</a:t>
            </a:r>
            <a:r>
              <a:rPr lang="vi-VN" sz="2400" b="1" dirty="0" smtClean="0">
                <a:solidFill>
                  <a:srgbClr val="1909E5"/>
                </a:solidFill>
                <a:latin typeface="+mj-lt"/>
              </a:rPr>
              <a:t> </a:t>
            </a:r>
            <a:endParaRPr lang="en-US" sz="2400" b="1" dirty="0">
              <a:solidFill>
                <a:srgbClr val="1909E5"/>
              </a:solidFill>
              <a:latin typeface="+mj-lt"/>
            </a:endParaRPr>
          </a:p>
        </p:txBody>
      </p:sp>
      <p:grpSp>
        <p:nvGrpSpPr>
          <p:cNvPr id="40" name="Group 39"/>
          <p:cNvGrpSpPr/>
          <p:nvPr/>
        </p:nvGrpSpPr>
        <p:grpSpPr>
          <a:xfrm>
            <a:off x="6515504" y="3599753"/>
            <a:ext cx="1524000" cy="461665"/>
            <a:chOff x="5334000" y="5011628"/>
            <a:chExt cx="1219200" cy="461665"/>
          </a:xfrm>
        </p:grpSpPr>
        <p:cxnSp>
          <p:nvCxnSpPr>
            <p:cNvPr id="41" name="Straight Arrow Connector 4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2" name="TextBox 4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43" name="Group 42"/>
          <p:cNvGrpSpPr/>
          <p:nvPr/>
        </p:nvGrpSpPr>
        <p:grpSpPr>
          <a:xfrm>
            <a:off x="838200" y="4258402"/>
            <a:ext cx="724304" cy="461665"/>
            <a:chOff x="5393791" y="5011628"/>
            <a:chExt cx="1219200" cy="461665"/>
          </a:xfrm>
        </p:grpSpPr>
        <p:cxnSp>
          <p:nvCxnSpPr>
            <p:cNvPr id="44" name="Straight Arrow Connector 4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393791" y="5011628"/>
              <a:ext cx="1219200" cy="461665"/>
            </a:xfrm>
            <a:prstGeom prst="rect">
              <a:avLst/>
            </a:prstGeom>
            <a:noFill/>
          </p:spPr>
          <p:txBody>
            <a:bodyPr wrap="square" rtlCol="0">
              <a:spAutoFit/>
            </a:bodyPr>
            <a:lstStyle/>
            <a:p>
              <a:endParaRPr lang="en-US" sz="2400" dirty="0">
                <a:solidFill>
                  <a:srgbClr val="002060"/>
                </a:solidFill>
                <a:latin typeface="Times New Roman" panose="02020603050405020304" pitchFamily="18" charset="0"/>
                <a:cs typeface="Times New Roman" panose="02020603050405020304" pitchFamily="18" charset="0"/>
              </a:endParaRPr>
            </a:p>
          </p:txBody>
        </p:sp>
      </p:grpSp>
      <p:sp>
        <p:nvSpPr>
          <p:cNvPr id="46" name="Rectangle 45"/>
          <p:cNvSpPr/>
          <p:nvPr/>
        </p:nvSpPr>
        <p:spPr>
          <a:xfrm>
            <a:off x="571904" y="3697613"/>
            <a:ext cx="5692584"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+ 2Cu(OH)</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NaOH</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7" name="Rectangle 46"/>
          <p:cNvSpPr/>
          <p:nvPr/>
        </p:nvSpPr>
        <p:spPr>
          <a:xfrm>
            <a:off x="1410104" y="4425315"/>
            <a:ext cx="6819496"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COONa + </a:t>
            </a:r>
            <a:r>
              <a:rPr lang="en-US" sz="2400" dirty="0" smtClean="0">
                <a:solidFill>
                  <a:srgbClr val="C00000"/>
                </a:solidFill>
                <a:latin typeface="Times New Roman" panose="02020603050405020304" pitchFamily="18" charset="0"/>
                <a:cs typeface="Times New Roman" panose="02020603050405020304" pitchFamily="18" charset="0"/>
              </a:rPr>
              <a:t>Cu</a:t>
            </a:r>
            <a:r>
              <a:rPr lang="en-US" sz="2400" baseline="-25000" dirty="0" smtClean="0">
                <a:solidFill>
                  <a:srgbClr val="C00000"/>
                </a:solidFill>
                <a:latin typeface="Times New Roman" panose="02020603050405020304" pitchFamily="18" charset="0"/>
                <a:cs typeface="Times New Roman" panose="02020603050405020304" pitchFamily="18" charset="0"/>
              </a:rPr>
              <a:t>2</a:t>
            </a:r>
            <a:r>
              <a:rPr lang="en-US" sz="2400" dirty="0" smtClean="0">
                <a:solidFill>
                  <a:srgbClr val="C00000"/>
                </a:solidFill>
                <a:latin typeface="Times New Roman" panose="02020603050405020304" pitchFamily="18" charset="0"/>
                <a:cs typeface="Times New Roman" panose="02020603050405020304" pitchFamily="18" charset="0"/>
              </a:rPr>
              <a:t>O↓(</a:t>
            </a:r>
            <a:r>
              <a:rPr lang="en-US" sz="2400" dirty="0" err="1" smtClean="0">
                <a:solidFill>
                  <a:srgbClr val="C00000"/>
                </a:solidFill>
                <a:latin typeface="Times New Roman" panose="02020603050405020304" pitchFamily="18" charset="0"/>
                <a:cs typeface="Times New Roman" panose="02020603050405020304" pitchFamily="18" charset="0"/>
              </a:rPr>
              <a:t>đỏ</a:t>
            </a:r>
            <a:r>
              <a:rPr lang="en-US" sz="2400" dirty="0" smtClean="0">
                <a:solidFill>
                  <a:srgbClr val="C00000"/>
                </a:solidFill>
                <a:latin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cs typeface="Times New Roman" panose="02020603050405020304" pitchFamily="18" charset="0"/>
              </a:rPr>
              <a:t>gạch</a:t>
            </a:r>
            <a:r>
              <a:rPr lang="en-US" sz="2400" dirty="0" smtClean="0">
                <a:solidFill>
                  <a:srgbClr val="C00000"/>
                </a:solidFill>
                <a:latin typeface="Times New Roman" panose="02020603050405020304" pitchFamily="18" charset="0"/>
                <a:cs typeface="Times New Roman" panose="02020603050405020304" pitchFamily="18" charset="0"/>
              </a:rPr>
              <a:t>)</a:t>
            </a:r>
            <a:r>
              <a:rPr lang="en-US" sz="2400" baseline="-25000" dirty="0" smtClean="0">
                <a:solidFill>
                  <a:srgbClr val="C0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+ 3H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48" name="Rectangle 47"/>
          <p:cNvSpPr/>
          <p:nvPr/>
        </p:nvSpPr>
        <p:spPr>
          <a:xfrm>
            <a:off x="1886013" y="4886980"/>
            <a:ext cx="1959191" cy="461665"/>
          </a:xfrm>
          <a:prstGeom prst="rect">
            <a:avLst/>
          </a:prstGeom>
        </p:spPr>
        <p:txBody>
          <a:bodyPr wrap="none">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natri</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gluconat</a:t>
            </a:r>
            <a:r>
              <a:rPr lang="en-US" sz="2400" dirty="0">
                <a:solidFill>
                  <a:srgbClr val="002060"/>
                </a:solidFill>
                <a:latin typeface="Times New Roman" panose="02020603050405020304" pitchFamily="18" charset="0"/>
                <a:cs typeface="Times New Roman" panose="02020603050405020304" pitchFamily="18" charset="0"/>
              </a:rPr>
              <a:t> </a:t>
            </a:r>
          </a:p>
        </p:txBody>
      </p:sp>
      <p:sp>
        <p:nvSpPr>
          <p:cNvPr id="49" name="Rectangle 48"/>
          <p:cNvSpPr/>
          <p:nvPr/>
        </p:nvSpPr>
        <p:spPr>
          <a:xfrm>
            <a:off x="5402721" y="5550069"/>
            <a:ext cx="3588879" cy="461665"/>
          </a:xfrm>
          <a:prstGeom prst="rect">
            <a:avLst/>
          </a:prstGeom>
        </p:spPr>
        <p:txBody>
          <a:bodyPr wrap="square">
            <a:spAutoFit/>
          </a:bodyPr>
          <a:lstStyle/>
          <a:p>
            <a:r>
              <a:rPr lang="pt-BR" sz="2400" dirty="0" smtClean="0">
                <a:latin typeface="Times New Roman" panose="02020603050405020304" pitchFamily="18" charset="0"/>
                <a:cs typeface="Times New Roman" panose="02020603050405020304" pitchFamily="18" charset="0"/>
              </a:rPr>
              <a:t>HCOONa </a:t>
            </a:r>
            <a:r>
              <a:rPr lang="pt-BR" sz="2400" dirty="0">
                <a:latin typeface="Times New Roman" panose="02020603050405020304" pitchFamily="18" charset="0"/>
                <a:cs typeface="Times New Roman" panose="02020603050405020304" pitchFamily="18" charset="0"/>
              </a:rPr>
              <a:t>+ </a:t>
            </a:r>
            <a:r>
              <a:rPr lang="en-US" sz="2400" dirty="0">
                <a:solidFill>
                  <a:srgbClr val="C00000"/>
                </a:solidFill>
                <a:latin typeface="Times New Roman" panose="02020603050405020304" pitchFamily="18" charset="0"/>
                <a:cs typeface="Times New Roman" panose="02020603050405020304" pitchFamily="18" charset="0"/>
              </a:rPr>
              <a:t>Cu</a:t>
            </a:r>
            <a:r>
              <a:rPr lang="en-US" sz="2400" baseline="-25000" dirty="0">
                <a:solidFill>
                  <a:srgbClr val="C00000"/>
                </a:solidFill>
                <a:latin typeface="Times New Roman" panose="02020603050405020304" pitchFamily="18" charset="0"/>
                <a:cs typeface="Times New Roman" panose="02020603050405020304" pitchFamily="18" charset="0"/>
              </a:rPr>
              <a:t>2</a:t>
            </a:r>
            <a:r>
              <a:rPr lang="en-US" sz="2400" dirty="0">
                <a:solidFill>
                  <a:srgbClr val="C00000"/>
                </a:solidFill>
                <a:latin typeface="Times New Roman" panose="02020603050405020304" pitchFamily="18" charset="0"/>
                <a:cs typeface="Times New Roman" panose="02020603050405020304" pitchFamily="18" charset="0"/>
              </a:rPr>
              <a:t>O↓</a:t>
            </a:r>
            <a:r>
              <a:rPr lang="pt-BR" sz="2400"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 </a:t>
            </a:r>
            <a:r>
              <a:rPr lang="pt-BR" sz="2400" dirty="0" smtClean="0">
                <a:latin typeface="Times New Roman" panose="02020603050405020304" pitchFamily="18" charset="0"/>
                <a:cs typeface="Times New Roman" panose="02020603050405020304" pitchFamily="18" charset="0"/>
              </a:rPr>
              <a:t>3H</a:t>
            </a:r>
            <a:r>
              <a:rPr lang="pt-BR" sz="2400" baseline="-25000" dirty="0" smtClean="0">
                <a:latin typeface="Times New Roman" panose="02020603050405020304" pitchFamily="18" charset="0"/>
                <a:cs typeface="Times New Roman" panose="02020603050405020304" pitchFamily="18" charset="0"/>
              </a:rPr>
              <a:t>2</a:t>
            </a:r>
            <a:r>
              <a:rPr lang="pt-BR" sz="2400" dirty="0" smtClean="0">
                <a:latin typeface="Times New Roman" panose="02020603050405020304" pitchFamily="18" charset="0"/>
                <a:cs typeface="Times New Roman" panose="02020603050405020304" pitchFamily="18" charset="0"/>
              </a:rPr>
              <a:t>O</a:t>
            </a:r>
            <a:endParaRPr lang="en-US" sz="2400" dirty="0">
              <a:latin typeface="Times New Roman" panose="02020603050405020304" pitchFamily="18" charset="0"/>
              <a:cs typeface="Times New Roman" panose="02020603050405020304" pitchFamily="18" charset="0"/>
            </a:endParaRPr>
          </a:p>
        </p:txBody>
      </p:sp>
      <p:grpSp>
        <p:nvGrpSpPr>
          <p:cNvPr id="50" name="Group 49"/>
          <p:cNvGrpSpPr/>
          <p:nvPr/>
        </p:nvGrpSpPr>
        <p:grpSpPr>
          <a:xfrm>
            <a:off x="3994482" y="5448550"/>
            <a:ext cx="1524000" cy="461665"/>
            <a:chOff x="5334000" y="5011628"/>
            <a:chExt cx="1219200" cy="461665"/>
          </a:xfrm>
        </p:grpSpPr>
        <p:cxnSp>
          <p:nvCxnSpPr>
            <p:cNvPr id="51" name="Straight Arrow Connector 50"/>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2" name="TextBox 51"/>
            <p:cNvSpPr txBox="1"/>
            <p:nvPr/>
          </p:nvSpPr>
          <p:spPr>
            <a:xfrm>
              <a:off x="5334000" y="5011628"/>
              <a:ext cx="12192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         t</a:t>
              </a:r>
              <a:r>
                <a:rPr lang="en-US" sz="2400" baseline="30000" dirty="0" smtClean="0">
                  <a:solidFill>
                    <a:srgbClr val="002060"/>
                  </a:solidFill>
                  <a:latin typeface="Times New Roman" panose="02020603050405020304" pitchFamily="18" charset="0"/>
                  <a:cs typeface="Times New Roman" panose="02020603050405020304" pitchFamily="18" charset="0"/>
                </a:rPr>
                <a:t>o</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45217" y="1143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1</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3" name="Rectangle 52"/>
          <p:cNvSpPr/>
          <p:nvPr/>
        </p:nvSpPr>
        <p:spPr>
          <a:xfrm>
            <a:off x="-45217" y="2286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2</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5" name="Rectangle 54"/>
          <p:cNvSpPr/>
          <p:nvPr/>
        </p:nvSpPr>
        <p:spPr>
          <a:xfrm>
            <a:off x="-45217" y="3429000"/>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3</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56" name="Rectangle 55"/>
          <p:cNvSpPr/>
          <p:nvPr/>
        </p:nvSpPr>
        <p:spPr>
          <a:xfrm>
            <a:off x="-45217" y="4822708"/>
            <a:ext cx="535723"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4</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62929173"/>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ppt_x"/>
                                          </p:val>
                                        </p:tav>
                                        <p:tav tm="100000">
                                          <p:val>
                                            <p:strVal val="#ppt_x"/>
                                          </p:val>
                                        </p:tav>
                                      </p:tavLst>
                                    </p:anim>
                                    <p:anim calcmode="lin" valueType="num">
                                      <p:cBhvr additive="base">
                                        <p:cTn id="22" dur="5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ppt_x"/>
                                          </p:val>
                                        </p:tav>
                                        <p:tav tm="100000">
                                          <p:val>
                                            <p:strVal val="#ppt_x"/>
                                          </p:val>
                                        </p:tav>
                                      </p:tavLst>
                                    </p:anim>
                                    <p:anim calcmode="lin" valueType="num">
                                      <p:cBhvr additive="base">
                                        <p:cTn id="26" dur="5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500" fill="hold"/>
                                        <p:tgtEl>
                                          <p:spTgt spid="53"/>
                                        </p:tgtEl>
                                        <p:attrNameLst>
                                          <p:attrName>ppt_x</p:attrName>
                                        </p:attrNameLst>
                                      </p:cBhvr>
                                      <p:tavLst>
                                        <p:tav tm="0">
                                          <p:val>
                                            <p:strVal val="#ppt_x"/>
                                          </p:val>
                                        </p:tav>
                                        <p:tav tm="100000">
                                          <p:val>
                                            <p:strVal val="#ppt_x"/>
                                          </p:val>
                                        </p:tav>
                                      </p:tavLst>
                                    </p:anim>
                                    <p:anim calcmode="lin" valueType="num">
                                      <p:cBhvr additive="base">
                                        <p:cTn id="30"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ppt_x"/>
                                          </p:val>
                                        </p:tav>
                                        <p:tav tm="100000">
                                          <p:val>
                                            <p:strVal val="#ppt_x"/>
                                          </p:val>
                                        </p:tav>
                                      </p:tavLst>
                                    </p:anim>
                                    <p:anim calcmode="lin" valueType="num">
                                      <p:cBhvr additive="base">
                                        <p:cTn id="36" dur="500" fill="hold"/>
                                        <p:tgtEl>
                                          <p:spTgt spid="4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ppt_x"/>
                                          </p:val>
                                        </p:tav>
                                        <p:tav tm="100000">
                                          <p:val>
                                            <p:strVal val="#ppt_x"/>
                                          </p:val>
                                        </p:tav>
                                      </p:tavLst>
                                    </p:anim>
                                    <p:anim calcmode="lin" valueType="num">
                                      <p:cBhvr additive="base">
                                        <p:cTn id="52" dur="500" fill="hold"/>
                                        <p:tgtEl>
                                          <p:spTgt spid="4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additive="base">
                                        <p:cTn id="55" dur="500" fill="hold"/>
                                        <p:tgtEl>
                                          <p:spTgt spid="55"/>
                                        </p:tgtEl>
                                        <p:attrNameLst>
                                          <p:attrName>ppt_x</p:attrName>
                                        </p:attrNameLst>
                                      </p:cBhvr>
                                      <p:tavLst>
                                        <p:tav tm="0">
                                          <p:val>
                                            <p:strVal val="#ppt_x"/>
                                          </p:val>
                                        </p:tav>
                                        <p:tav tm="100000">
                                          <p:val>
                                            <p:strVal val="#ppt_x"/>
                                          </p:val>
                                        </p:tav>
                                      </p:tavLst>
                                    </p:anim>
                                    <p:anim calcmode="lin" valueType="num">
                                      <p:cBhvr additive="base">
                                        <p:cTn id="56"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fade">
                                      <p:cBhvr>
                                        <p:cTn id="66" dur="1000"/>
                                        <p:tgtEl>
                                          <p:spTgt spid="49"/>
                                        </p:tgtEl>
                                      </p:cBhvr>
                                    </p:animEffect>
                                    <p:anim calcmode="lin" valueType="num">
                                      <p:cBhvr>
                                        <p:cTn id="67" dur="1000" fill="hold"/>
                                        <p:tgtEl>
                                          <p:spTgt spid="49"/>
                                        </p:tgtEl>
                                        <p:attrNameLst>
                                          <p:attrName>ppt_x</p:attrName>
                                        </p:attrNameLst>
                                      </p:cBhvr>
                                      <p:tavLst>
                                        <p:tav tm="0">
                                          <p:val>
                                            <p:strVal val="#ppt_x"/>
                                          </p:val>
                                        </p:tav>
                                        <p:tav tm="100000">
                                          <p:val>
                                            <p:strVal val="#ppt_x"/>
                                          </p:val>
                                        </p:tav>
                                      </p:tavLst>
                                    </p:anim>
                                    <p:anim calcmode="lin" valueType="num">
                                      <p:cBhvr>
                                        <p:cTn id="68" dur="1000" fill="hold"/>
                                        <p:tgtEl>
                                          <p:spTgt spid="49"/>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1000"/>
                                        <p:tgtEl>
                                          <p:spTgt spid="56"/>
                                        </p:tgtEl>
                                      </p:cBhvr>
                                    </p:animEffect>
                                    <p:anim calcmode="lin" valueType="num">
                                      <p:cBhvr>
                                        <p:cTn id="77" dur="1000" fill="hold"/>
                                        <p:tgtEl>
                                          <p:spTgt spid="56"/>
                                        </p:tgtEl>
                                        <p:attrNameLst>
                                          <p:attrName>ppt_x</p:attrName>
                                        </p:attrNameLst>
                                      </p:cBhvr>
                                      <p:tavLst>
                                        <p:tav tm="0">
                                          <p:val>
                                            <p:strVal val="#ppt_x"/>
                                          </p:val>
                                        </p:tav>
                                        <p:tav tm="100000">
                                          <p:val>
                                            <p:strVal val="#ppt_x"/>
                                          </p:val>
                                        </p:tav>
                                      </p:tavLst>
                                    </p:anim>
                                    <p:anim calcmode="lin" valueType="num">
                                      <p:cBhvr>
                                        <p:cTn id="78"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9" grpId="0"/>
      <p:bldP spid="46" grpId="0"/>
      <p:bldP spid="47" grpId="0"/>
      <p:bldP spid="48" grpId="0"/>
      <p:bldP spid="49" grpId="0"/>
      <p:bldP spid="2" grpId="0"/>
      <p:bldP spid="53" grpId="0"/>
      <p:bldP spid="55" grpId="0"/>
      <p:bldP spid="5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534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41</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81000" y="858882"/>
            <a:ext cx="7095836"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dung dịch: </a:t>
            </a:r>
            <a:endParaRPr lang="pt-BR" sz="2800"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a:t>
            </a:r>
            <a:r>
              <a:rPr lang="pt-BR" sz="2800" dirty="0">
                <a:latin typeface="Times New Roman" panose="02020603050405020304" pitchFamily="18" charset="0"/>
                <a:cs typeface="Times New Roman" panose="02020603050405020304" pitchFamily="18" charset="0"/>
              </a:rPr>
              <a:t>, glixerol, axit axetic, etanol</a:t>
            </a:r>
            <a:r>
              <a:rPr lang="pt-BR" sz="2800" dirty="0" smtClean="0">
                <a:latin typeface="Times New Roman" panose="02020603050405020304" pitchFamily="18" charset="0"/>
                <a:cs typeface="Times New Roman" panose="02020603050405020304" pitchFamily="18" charset="0"/>
              </a:rPr>
              <a:t>.</a:t>
            </a: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u="sng" dirty="0">
              <a:latin typeface="Times New Roman" panose="02020603050405020304" pitchFamily="18" charset="0"/>
              <a:cs typeface="Times New Roman" panose="02020603050405020304"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0" y="2133600"/>
            <a:ext cx="8446655"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nào</a:t>
            </a:r>
            <a:r>
              <a:rPr lang="en-US" sz="2800" dirty="0" smtClean="0">
                <a:solidFill>
                  <a:srgbClr val="002060"/>
                </a:solidFill>
                <a:latin typeface="Times New Roman" pitchFamily="18" charset="0"/>
                <a:cs typeface="Times New Roman" pitchFamily="18" charset="0"/>
              </a:rPr>
              <a:t> làm </a:t>
            </a:r>
            <a:r>
              <a:rPr lang="en-US" sz="2800" dirty="0" err="1" smtClean="0">
                <a:solidFill>
                  <a:srgbClr val="002060"/>
                </a:solidFill>
                <a:latin typeface="Times New Roman" pitchFamily="18" charset="0"/>
                <a:cs typeface="Times New Roman" pitchFamily="18" charset="0"/>
              </a:rPr>
              <a:t>quỳ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tím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đỏ</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axit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axetic</a:t>
            </a:r>
            <a:r>
              <a:rPr lang="en-US" sz="2800" dirty="0" smtClean="0">
                <a:solidFill>
                  <a:srgbClr val="002060"/>
                </a:solidFill>
                <a:latin typeface="Times New Roman" pitchFamily="18" charset="0"/>
                <a:cs typeface="Times New Roman" pitchFamily="18" charset="0"/>
              </a:rPr>
              <a:t>. 3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còn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lại</a:t>
            </a:r>
            <a:r>
              <a:rPr lang="en-US" sz="2800" dirty="0" smtClean="0">
                <a:solidFill>
                  <a:srgbClr val="002060"/>
                </a:solidFill>
                <a:latin typeface="Times New Roman" pitchFamily="18" charset="0"/>
                <a:cs typeface="Times New Roman" pitchFamily="18" charset="0"/>
              </a:rPr>
              <a:t> được </a:t>
            </a:r>
            <a:r>
              <a:rPr lang="en-US" sz="2800" dirty="0" err="1" smtClean="0">
                <a:solidFill>
                  <a:srgbClr val="002060"/>
                </a:solidFill>
                <a:latin typeface="Times New Roman" pitchFamily="18" charset="0"/>
                <a:cs typeface="Times New Roman" pitchFamily="18" charset="0"/>
              </a:rPr>
              <a:t>phân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biệt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như</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sau</a:t>
            </a:r>
            <a:r>
              <a:rPr lang="en-US" sz="2800"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3755425183"/>
              </p:ext>
            </p:extLst>
          </p:nvPr>
        </p:nvGraphicFramePr>
        <p:xfrm>
          <a:off x="457200" y="3196324"/>
          <a:ext cx="8305799" cy="2927142"/>
        </p:xfrm>
        <a:graphic>
          <a:graphicData uri="http://schemas.openxmlformats.org/drawingml/2006/table">
            <a:tbl>
              <a:tblPr firstRow="1" bandRow="1">
                <a:tableStyleId>{5940675A-B579-460E-94D1-54222C63F5DA}</a:tableStyleId>
              </a:tblPr>
              <a:tblGrid>
                <a:gridCol w="3120763">
                  <a:extLst>
                    <a:ext uri="{9D8B030D-6E8A-4147-A177-3AD203B41FA5}">
                      <a16:colId xmlns:a16="http://schemas.microsoft.com/office/drawing/2014/main" val="2737440981"/>
                    </a:ext>
                  </a:extLst>
                </a:gridCol>
                <a:gridCol w="1678347">
                  <a:extLst>
                    <a:ext uri="{9D8B030D-6E8A-4147-A177-3AD203B41FA5}">
                      <a16:colId xmlns:a16="http://schemas.microsoft.com/office/drawing/2014/main" val="4239201365"/>
                    </a:ext>
                  </a:extLst>
                </a:gridCol>
                <a:gridCol w="1710580">
                  <a:extLst>
                    <a:ext uri="{9D8B030D-6E8A-4147-A177-3AD203B41FA5}">
                      <a16:colId xmlns:a16="http://schemas.microsoft.com/office/drawing/2014/main" val="3970607133"/>
                    </a:ext>
                  </a:extLst>
                </a:gridCol>
                <a:gridCol w="1796109">
                  <a:extLst>
                    <a:ext uri="{9D8B030D-6E8A-4147-A177-3AD203B41FA5}">
                      <a16:colId xmlns:a16="http://schemas.microsoft.com/office/drawing/2014/main" val="3460192715"/>
                    </a:ext>
                  </a:extLst>
                </a:gridCol>
              </a:tblGrid>
              <a:tr h="775290">
                <a:tc>
                  <a:txBody>
                    <a:bodyPr/>
                    <a:lstStyle/>
                    <a:p>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Glucozơ</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glixerol</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pPr algn="ctr"/>
                      <a:r>
                        <a:rPr lang="pt-BR" sz="2400" dirty="0" smtClean="0">
                          <a:solidFill>
                            <a:srgbClr val="002060"/>
                          </a:solidFill>
                          <a:latin typeface="Times New Roman" panose="02020603050405020304" pitchFamily="18" charset="0"/>
                          <a:cs typeface="Times New Roman" panose="02020603050405020304" pitchFamily="18" charset="0"/>
                        </a:rPr>
                        <a:t>etanol</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400" dirty="0" smtClean="0">
                          <a:solidFill>
                            <a:srgbClr val="002060"/>
                          </a:solidFill>
                          <a:latin typeface="Times New Roman" panose="02020603050405020304" pitchFamily="18" charset="0"/>
                          <a:cs typeface="Times New Roman" panose="02020603050405020304" pitchFamily="18" charset="0"/>
                        </a:rPr>
                        <a:t>Cu</a:t>
                      </a:r>
                      <a:r>
                        <a:rPr lang="en-US" sz="2400" baseline="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nhiệt</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độ</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thường</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err="1" smtClean="0">
                          <a:solidFill>
                            <a:srgbClr val="002060"/>
                          </a:solidFill>
                          <a:latin typeface="Times New Roman" panose="02020603050405020304" pitchFamily="18" charset="0"/>
                          <a:cs typeface="Times New Roman" panose="02020603050405020304" pitchFamily="18" charset="0"/>
                        </a:rPr>
                        <a:t>dd</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màu</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xanh</a:t>
                      </a:r>
                      <a:r>
                        <a:rPr lang="en-US" sz="2400" baseline="0" dirty="0" smtClean="0">
                          <a:solidFill>
                            <a:srgbClr val="002060"/>
                          </a:solidFill>
                          <a:latin typeface="Times New Roman" panose="02020603050405020304" pitchFamily="18" charset="0"/>
                          <a:cs typeface="Times New Roman" panose="02020603050405020304" pitchFamily="18" charset="0"/>
                        </a:rPr>
                        <a:t> lam</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dd</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màu</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xanh</a:t>
                      </a:r>
                      <a:r>
                        <a:rPr lang="en-US" sz="2400" baseline="0" dirty="0" smtClean="0">
                          <a:solidFill>
                            <a:srgbClr val="002060"/>
                          </a:solidFill>
                          <a:latin typeface="Times New Roman" panose="02020603050405020304" pitchFamily="18" charset="0"/>
                          <a:cs typeface="Times New Roman" panose="02020603050405020304" pitchFamily="18" charset="0"/>
                        </a:rPr>
                        <a:t> lam</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Không</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hiện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002060"/>
                          </a:solidFill>
                          <a:latin typeface="Times New Roman" panose="02020603050405020304" pitchFamily="18" charset="0"/>
                          <a:cs typeface="Times New Roman" panose="02020603050405020304" pitchFamily="18" charset="0"/>
                        </a:rPr>
                        <a:t>Cu</a:t>
                      </a:r>
                      <a:r>
                        <a:rPr lang="en-US" sz="2400" baseline="0" dirty="0" smtClean="0">
                          <a:solidFill>
                            <a:srgbClr val="002060"/>
                          </a:solidFill>
                          <a:latin typeface="Times New Roman" panose="02020603050405020304" pitchFamily="18" charset="0"/>
                          <a:cs typeface="Times New Roman" panose="02020603050405020304" pitchFamily="18" charset="0"/>
                        </a:rPr>
                        <a:t>(OH)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đun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sôi</a:t>
                      </a:r>
                      <a:endParaRPr lang="en-US" sz="2400" dirty="0" smtClean="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đỏ</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gạch</a:t>
                      </a:r>
                      <a:r>
                        <a:rPr lang="en-US" sz="2400" baseline="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002060"/>
                          </a:solidFill>
                          <a:latin typeface="Times New Roman" panose="02020603050405020304" pitchFamily="18" charset="0"/>
                          <a:cs typeface="Times New Roman" panose="02020603050405020304" pitchFamily="18" charset="0"/>
                        </a:rPr>
                        <a:t>Không</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hiện</a:t>
                      </a:r>
                      <a:r>
                        <a:rPr lang="en-US" sz="2400" baseline="0" dirty="0" smtClean="0">
                          <a:solidFill>
                            <a:srgbClr val="002060"/>
                          </a:solidFill>
                          <a:latin typeface="Times New Roman" panose="02020603050405020304" pitchFamily="18" charset="0"/>
                          <a:cs typeface="Times New Roman" panose="02020603050405020304" pitchFamily="18" charset="0"/>
                        </a:rPr>
                        <a:t> </a:t>
                      </a:r>
                      <a:r>
                        <a:rPr lang="en-US" sz="24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4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18" name="Group 17"/>
          <p:cNvGrpSpPr/>
          <p:nvPr/>
        </p:nvGrpSpPr>
        <p:grpSpPr>
          <a:xfrm>
            <a:off x="457200" y="3161030"/>
            <a:ext cx="3124200" cy="877570"/>
            <a:chOff x="31177" y="2297668"/>
            <a:chExt cx="3014139" cy="877570"/>
          </a:xfrm>
        </p:grpSpPr>
        <p:cxnSp>
          <p:nvCxnSpPr>
            <p:cNvPr id="20" name="Straight Connector 19"/>
            <p:cNvCxnSpPr/>
            <p:nvPr/>
          </p:nvCxnSpPr>
          <p:spPr>
            <a:xfrm>
              <a:off x="31177" y="2332962"/>
              <a:ext cx="3014139" cy="84227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97668"/>
              <a:ext cx="1676400"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tìm</a:t>
              </a:r>
              <a:endParaRPr lang="en-US" sz="24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04693" y="2667000"/>
              <a:ext cx="1582918"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Thuốc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thử</a:t>
              </a:r>
              <a:endParaRPr lang="en-US" sz="24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268911379"/>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42</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52400" y="838200"/>
            <a:ext cx="84582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4: </a:t>
            </a:r>
            <a:r>
              <a:rPr lang="pt-BR" sz="2800" dirty="0" smtClean="0">
                <a:latin typeface="Times New Roman" panose="02020603050405020304" pitchFamily="18" charset="0"/>
                <a:cs typeface="Times New Roman" panose="02020603050405020304" pitchFamily="18" charset="0"/>
              </a:rPr>
              <a:t>Phân </a:t>
            </a:r>
            <a:r>
              <a:rPr lang="pt-BR" sz="2800" dirty="0">
                <a:latin typeface="Times New Roman" panose="02020603050405020304" pitchFamily="18" charset="0"/>
                <a:cs typeface="Times New Roman" panose="02020603050405020304" pitchFamily="18" charset="0"/>
              </a:rPr>
              <a:t>biệt các dung dịch: </a:t>
            </a:r>
            <a:endParaRPr lang="en-US"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Glucozơ</a:t>
            </a:r>
            <a:r>
              <a:rPr lang="pt-BR" sz="2800" dirty="0">
                <a:latin typeface="Times New Roman" panose="02020603050405020304" pitchFamily="18" charset="0"/>
                <a:cs typeface="Times New Roman" panose="02020603050405020304" pitchFamily="18" charset="0"/>
              </a:rPr>
              <a:t>, axit axetic, fomanđehit, etanol</a:t>
            </a:r>
            <a:r>
              <a:rPr lang="pt-BR" sz="2800" dirty="0" smtClean="0">
                <a:latin typeface="Times New Roman" panose="02020603050405020304" pitchFamily="18" charset="0"/>
                <a:cs typeface="Times New Roman" panose="02020603050405020304" pitchFamily="18" charset="0"/>
              </a:rPr>
              <a:t>.</a:t>
            </a:r>
          </a:p>
          <a:p>
            <a:r>
              <a:rPr lang="pt-BR" sz="2800" b="1" u="sng" dirty="0" smtClean="0">
                <a:solidFill>
                  <a:srgbClr val="002060"/>
                </a:solidFill>
                <a:latin typeface="Times New Roman" panose="02020603050405020304" pitchFamily="18" charset="0"/>
                <a:cs typeface="Times New Roman" panose="02020603050405020304" pitchFamily="18" charset="0"/>
              </a:rPr>
              <a:t>Giải:</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0" y="2133600"/>
            <a:ext cx="8446655"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nào</a:t>
            </a:r>
            <a:r>
              <a:rPr lang="en-US" sz="2800" dirty="0" smtClean="0">
                <a:solidFill>
                  <a:srgbClr val="002060"/>
                </a:solidFill>
                <a:latin typeface="Times New Roman" pitchFamily="18" charset="0"/>
                <a:cs typeface="Times New Roman" pitchFamily="18" charset="0"/>
              </a:rPr>
              <a:t> làm </a:t>
            </a:r>
            <a:r>
              <a:rPr lang="en-US" sz="2800" dirty="0" err="1" smtClean="0">
                <a:solidFill>
                  <a:srgbClr val="002060"/>
                </a:solidFill>
                <a:latin typeface="Times New Roman" pitchFamily="18" charset="0"/>
                <a:cs typeface="Times New Roman" pitchFamily="18" charset="0"/>
              </a:rPr>
              <a:t>quỳ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tím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đỏ</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là</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axit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axetic</a:t>
            </a:r>
            <a:r>
              <a:rPr lang="en-US" sz="2800" dirty="0" smtClean="0">
                <a:solidFill>
                  <a:srgbClr val="002060"/>
                </a:solidFill>
                <a:latin typeface="Times New Roman" pitchFamily="18" charset="0"/>
                <a:cs typeface="Times New Roman" pitchFamily="18" charset="0"/>
              </a:rPr>
              <a:t>. 3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còn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lại</a:t>
            </a:r>
            <a:r>
              <a:rPr lang="en-US" sz="2800" dirty="0" smtClean="0">
                <a:solidFill>
                  <a:srgbClr val="002060"/>
                </a:solidFill>
                <a:latin typeface="Times New Roman" pitchFamily="18" charset="0"/>
                <a:cs typeface="Times New Roman" pitchFamily="18" charset="0"/>
              </a:rPr>
              <a:t> được </a:t>
            </a:r>
            <a:r>
              <a:rPr lang="en-US" sz="2800" dirty="0" err="1" smtClean="0">
                <a:solidFill>
                  <a:srgbClr val="002060"/>
                </a:solidFill>
                <a:latin typeface="Times New Roman" pitchFamily="18" charset="0"/>
                <a:cs typeface="Times New Roman" pitchFamily="18" charset="0"/>
              </a:rPr>
              <a:t>phân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biệt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như</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sau</a:t>
            </a:r>
            <a:r>
              <a:rPr lang="en-US" sz="2800" dirty="0" smtClean="0">
                <a:solidFill>
                  <a:srgbClr val="002060"/>
                </a:solidFill>
                <a:latin typeface="Times New Roman" pitchFamily="18" charset="0"/>
                <a:cs typeface="Times New Roman" pitchFamily="18" charset="0"/>
              </a:rPr>
              <a:t>:</a:t>
            </a:r>
            <a:endParaRPr lang="en-US" sz="2800" dirty="0">
              <a:latin typeface="Times New Roman" panose="02020603050405020304" pitchFamily="18"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1173180522"/>
              </p:ext>
            </p:extLst>
          </p:nvPr>
        </p:nvGraphicFramePr>
        <p:xfrm>
          <a:off x="304800" y="3196324"/>
          <a:ext cx="8534400" cy="3140502"/>
        </p:xfrm>
        <a:graphic>
          <a:graphicData uri="http://schemas.openxmlformats.org/drawingml/2006/table">
            <a:tbl>
              <a:tblPr firstRow="1" bandRow="1">
                <a:tableStyleId>{5940675A-B579-460E-94D1-54222C63F5DA}</a:tableStyleId>
              </a:tblPr>
              <a:tblGrid>
                <a:gridCol w="3049638">
                  <a:extLst>
                    <a:ext uri="{9D8B030D-6E8A-4147-A177-3AD203B41FA5}">
                      <a16:colId xmlns:a16="http://schemas.microsoft.com/office/drawing/2014/main" val="2737440981"/>
                    </a:ext>
                  </a:extLst>
                </a:gridCol>
                <a:gridCol w="1640095">
                  <a:extLst>
                    <a:ext uri="{9D8B030D-6E8A-4147-A177-3AD203B41FA5}">
                      <a16:colId xmlns:a16="http://schemas.microsoft.com/office/drawing/2014/main" val="4239201365"/>
                    </a:ext>
                  </a:extLst>
                </a:gridCol>
                <a:gridCol w="2005913">
                  <a:extLst>
                    <a:ext uri="{9D8B030D-6E8A-4147-A177-3AD203B41FA5}">
                      <a16:colId xmlns:a16="http://schemas.microsoft.com/office/drawing/2014/main" val="3970607133"/>
                    </a:ext>
                  </a:extLst>
                </a:gridCol>
                <a:gridCol w="1838754">
                  <a:extLst>
                    <a:ext uri="{9D8B030D-6E8A-4147-A177-3AD203B41FA5}">
                      <a16:colId xmlns:a16="http://schemas.microsoft.com/office/drawing/2014/main" val="3460192715"/>
                    </a:ext>
                  </a:extLst>
                </a:gridCol>
              </a:tblGrid>
              <a:tr h="775290">
                <a:tc>
                  <a:txBody>
                    <a:bodyPr/>
                    <a:lstStyle/>
                    <a:p>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Glucozơ</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fomanđehit</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B w="12700" cap="flat" cmpd="sng" algn="ctr">
                      <a:solidFill>
                        <a:schemeClr val="tx1"/>
                      </a:solidFill>
                      <a:prstDash val="solid"/>
                      <a:round/>
                      <a:headEnd type="none" w="med" len="med"/>
                      <a:tailEnd type="none" w="med" len="med"/>
                    </a:lnB>
                  </a:tcPr>
                </a:tc>
                <a:tc>
                  <a:txBody>
                    <a:bodyPr/>
                    <a:lstStyle/>
                    <a:p>
                      <a:r>
                        <a:rPr lang="pt-BR" sz="2600" dirty="0" smtClean="0">
                          <a:solidFill>
                            <a:srgbClr val="002060"/>
                          </a:solidFill>
                          <a:latin typeface="Times New Roman" panose="02020603050405020304" pitchFamily="18" charset="0"/>
                          <a:cs typeface="Times New Roman" panose="02020603050405020304" pitchFamily="18" charset="0"/>
                        </a:rPr>
                        <a:t>etanol</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2576627"/>
                  </a:ext>
                </a:extLst>
              </a:tr>
              <a:tr h="864780">
                <a:tc>
                  <a:txBody>
                    <a:bodyPr/>
                    <a:lstStyle/>
                    <a:p>
                      <a:r>
                        <a:rPr lang="en-US" sz="2600" dirty="0" smtClean="0">
                          <a:solidFill>
                            <a:srgbClr val="002060"/>
                          </a:solidFill>
                          <a:latin typeface="Times New Roman" panose="02020603050405020304" pitchFamily="18" charset="0"/>
                          <a:cs typeface="Times New Roman" panose="02020603050405020304" pitchFamily="18" charset="0"/>
                        </a:rPr>
                        <a:t>Cu</a:t>
                      </a:r>
                      <a:r>
                        <a:rPr lang="en-US" sz="2600" baseline="0" dirty="0" smtClean="0">
                          <a:solidFill>
                            <a:srgbClr val="002060"/>
                          </a:solidFill>
                          <a:latin typeface="Times New Roman" panose="02020603050405020304" pitchFamily="18" charset="0"/>
                          <a:cs typeface="Times New Roman" panose="02020603050405020304" pitchFamily="18" charset="0"/>
                        </a:rPr>
                        <a:t>(OH)</a:t>
                      </a:r>
                      <a:r>
                        <a:rPr lang="en-US" sz="2600" baseline="-25000" dirty="0" smtClean="0">
                          <a:solidFill>
                            <a:srgbClr val="002060"/>
                          </a:solidFill>
                          <a:latin typeface="Times New Roman" panose="02020603050405020304" pitchFamily="18" charset="0"/>
                          <a:cs typeface="Times New Roman" panose="02020603050405020304" pitchFamily="18" charset="0"/>
                        </a:rPr>
                        <a:t>2</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nhiệt</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độ</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thường</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600" dirty="0" err="1" smtClean="0">
                          <a:solidFill>
                            <a:srgbClr val="002060"/>
                          </a:solidFill>
                          <a:latin typeface="Times New Roman" panose="02020603050405020304" pitchFamily="18" charset="0"/>
                          <a:cs typeface="Times New Roman" panose="02020603050405020304" pitchFamily="18" charset="0"/>
                        </a:rPr>
                        <a:t>dd</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màu</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xanh</a:t>
                      </a:r>
                      <a:r>
                        <a:rPr lang="en-US" sz="2600" baseline="0" dirty="0" smtClean="0">
                          <a:solidFill>
                            <a:srgbClr val="002060"/>
                          </a:solidFill>
                          <a:latin typeface="Times New Roman" panose="02020603050405020304" pitchFamily="18" charset="0"/>
                          <a:cs typeface="Times New Roman" panose="02020603050405020304" pitchFamily="18" charset="0"/>
                        </a:rPr>
                        <a:t> lam</a:t>
                      </a:r>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err="1" smtClean="0">
                          <a:solidFill>
                            <a:srgbClr val="002060"/>
                          </a:solidFill>
                          <a:latin typeface="Times New Roman" panose="02020603050405020304" pitchFamily="18" charset="0"/>
                          <a:cs typeface="Times New Roman" panose="02020603050405020304" pitchFamily="18" charset="0"/>
                        </a:rPr>
                        <a:t>Không</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hiện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err="1" smtClean="0">
                          <a:solidFill>
                            <a:srgbClr val="002060"/>
                          </a:solidFill>
                          <a:latin typeface="Times New Roman" panose="02020603050405020304" pitchFamily="18" charset="0"/>
                          <a:cs typeface="Times New Roman" panose="02020603050405020304" pitchFamily="18" charset="0"/>
                        </a:rPr>
                        <a:t>Không</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hiện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tượng</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1602551693"/>
                  </a:ext>
                </a:extLst>
              </a:tr>
              <a:tr h="7752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600" dirty="0" smtClean="0">
                          <a:solidFill>
                            <a:srgbClr val="002060"/>
                          </a:solidFill>
                          <a:latin typeface="Times New Roman" panose="02020603050405020304" pitchFamily="18" charset="0"/>
                          <a:cs typeface="Times New Roman" panose="02020603050405020304" pitchFamily="18" charset="0"/>
                        </a:rPr>
                        <a:t>Cu</a:t>
                      </a:r>
                      <a:r>
                        <a:rPr lang="en-US" sz="2600" baseline="0" dirty="0" smtClean="0">
                          <a:solidFill>
                            <a:srgbClr val="002060"/>
                          </a:solidFill>
                          <a:latin typeface="Times New Roman" panose="02020603050405020304" pitchFamily="18" charset="0"/>
                          <a:cs typeface="Times New Roman" panose="02020603050405020304" pitchFamily="18" charset="0"/>
                        </a:rPr>
                        <a:t>(OH)</a:t>
                      </a:r>
                      <a:r>
                        <a:rPr lang="en-US" sz="2600" baseline="-25000" dirty="0" smtClean="0">
                          <a:solidFill>
                            <a:srgbClr val="002060"/>
                          </a:solidFill>
                          <a:latin typeface="Times New Roman" panose="02020603050405020304" pitchFamily="18" charset="0"/>
                          <a:cs typeface="Times New Roman" panose="02020603050405020304" pitchFamily="18" charset="0"/>
                        </a:rPr>
                        <a:t>2</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đun</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sôi</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đỏ</a:t>
                      </a:r>
                      <a:r>
                        <a:rPr lang="en-US" sz="2600" baseline="0" dirty="0" smtClean="0">
                          <a:solidFill>
                            <a:srgbClr val="002060"/>
                          </a:solidFill>
                          <a:latin typeface="Times New Roman" panose="02020603050405020304" pitchFamily="18" charset="0"/>
                          <a:cs typeface="Times New Roman" panose="02020603050405020304" pitchFamily="18" charset="0"/>
                        </a:rPr>
                        <a:t> </a:t>
                      </a:r>
                      <a:r>
                        <a:rPr lang="en-US" sz="2600" baseline="0" dirty="0" err="1" smtClean="0">
                          <a:solidFill>
                            <a:srgbClr val="002060"/>
                          </a:solidFill>
                          <a:latin typeface="Times New Roman" panose="02020603050405020304" pitchFamily="18" charset="0"/>
                          <a:cs typeface="Times New Roman" panose="02020603050405020304" pitchFamily="18" charset="0"/>
                        </a:rPr>
                        <a:t>gạch</a:t>
                      </a:r>
                      <a:r>
                        <a:rPr lang="en-US" sz="2600" baseline="0" dirty="0" smtClean="0">
                          <a:solidFill>
                            <a:srgbClr val="002060"/>
                          </a:solidFill>
                          <a:latin typeface="Times New Roman" panose="02020603050405020304" pitchFamily="18" charset="0"/>
                          <a:cs typeface="Times New Roman" panose="02020603050405020304" pitchFamily="18" charset="0"/>
                        </a:rPr>
                        <a:t> </a:t>
                      </a:r>
                      <a:endParaRPr lang="en-US" sz="2600" dirty="0" smtClean="0">
                        <a:solidFill>
                          <a:srgbClr val="002060"/>
                        </a:solidFill>
                        <a:latin typeface="Times New Roman" panose="02020603050405020304" pitchFamily="18" charset="0"/>
                        <a:cs typeface="Times New Roman" panose="02020603050405020304" pitchFamily="18" charset="0"/>
                      </a:endParaRPr>
                    </a:p>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tc>
                  <a:txBody>
                    <a:bodyPr/>
                    <a:lstStyle/>
                    <a:p>
                      <a:endParaRPr lang="en-US" sz="2600" dirty="0">
                        <a:solidFill>
                          <a:srgbClr val="002060"/>
                        </a:solidFill>
                        <a:latin typeface="Times New Roman" panose="02020603050405020304" pitchFamily="18" charset="0"/>
                        <a:cs typeface="Times New Roman" panose="02020603050405020304" pitchFamily="18" charset="0"/>
                      </a:endParaRPr>
                    </a:p>
                  </a:txBody>
                  <a:tcPr marL="122274" marR="122274" marT="61137" marB="61137"/>
                </a:tc>
                <a:extLst>
                  <a:ext uri="{0D108BD9-81ED-4DB2-BD59-A6C34878D82A}">
                    <a16:rowId xmlns:a16="http://schemas.microsoft.com/office/drawing/2014/main" val="754195977"/>
                  </a:ext>
                </a:extLst>
              </a:tr>
            </a:tbl>
          </a:graphicData>
        </a:graphic>
      </p:graphicFrame>
      <p:grpSp>
        <p:nvGrpSpPr>
          <p:cNvPr id="18" name="Group 17"/>
          <p:cNvGrpSpPr/>
          <p:nvPr/>
        </p:nvGrpSpPr>
        <p:grpSpPr>
          <a:xfrm>
            <a:off x="304800" y="3161030"/>
            <a:ext cx="3124200" cy="953770"/>
            <a:chOff x="33015" y="2297668"/>
            <a:chExt cx="2938785" cy="953770"/>
          </a:xfrm>
        </p:grpSpPr>
        <p:cxnSp>
          <p:nvCxnSpPr>
            <p:cNvPr id="20" name="Straight Connector 19"/>
            <p:cNvCxnSpPr/>
            <p:nvPr/>
          </p:nvCxnSpPr>
          <p:spPr>
            <a:xfrm>
              <a:off x="33015" y="2332962"/>
              <a:ext cx="2938785" cy="91847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295400" y="2297668"/>
              <a:ext cx="1676400"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Chất</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tìm</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104693" y="2667000"/>
              <a:ext cx="1582918" cy="461665"/>
            </a:xfrm>
            <a:prstGeom prst="rect">
              <a:avLst/>
            </a:prstGeom>
            <a:noFill/>
          </p:spPr>
          <p:txBody>
            <a:bodyPr wrap="square" rtlCol="0">
              <a:spAutoFit/>
            </a:bodyPr>
            <a:lstStyle/>
            <a:p>
              <a:r>
                <a:rPr lang="en-US" sz="2400" dirty="0" err="1" smtClean="0">
                  <a:solidFill>
                    <a:srgbClr val="002060"/>
                  </a:solidFill>
                  <a:latin typeface="Times New Roman" panose="02020603050405020304" pitchFamily="18" charset="0"/>
                  <a:cs typeface="Times New Roman" panose="02020603050405020304" pitchFamily="18" charset="0"/>
                </a:rPr>
                <a:t>Thuốc</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thử</a:t>
              </a:r>
              <a:endParaRPr lang="en-US" sz="2400"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7020425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43</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914400"/>
            <a:ext cx="8534400" cy="1384995"/>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5: </a:t>
            </a:r>
            <a:r>
              <a:rPr lang="en-US" sz="2800" dirty="0" smtClean="0">
                <a:latin typeface="Times New Roman" panose="02020603050405020304" pitchFamily="18" charset="0"/>
                <a:cs typeface="Times New Roman" panose="02020603050405020304" pitchFamily="18" charset="0"/>
              </a:rPr>
              <a:t>Tính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2,73 gam </a:t>
            </a:r>
            <a:r>
              <a:rPr lang="en-US" sz="2800" dirty="0" err="1">
                <a:latin typeface="Times New Roman" panose="02020603050405020304" pitchFamily="18" charset="0"/>
                <a:cs typeface="Times New Roman" panose="02020603050405020304" pitchFamily="18" charset="0"/>
              </a:rPr>
              <a:t>sobitol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80</a:t>
            </a:r>
            <a:r>
              <a:rPr lang="en-US" sz="2800" dirty="0" smtClean="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anose="02020603050405020304" pitchFamily="18" charset="0"/>
                <a:cs typeface="Times New Roman" panose="02020603050405020304" pitchFamily="18" charset="0"/>
              </a:rPr>
              <a:t>Giải</a:t>
            </a:r>
            <a:r>
              <a:rPr lang="en-US" sz="2800" b="1" u="sng" dirty="0" smtClean="0">
                <a:solidFill>
                  <a:srgbClr val="002060"/>
                </a:solidFill>
                <a:latin typeface="Times New Roman" panose="02020603050405020304" pitchFamily="18" charset="0"/>
                <a:cs typeface="Times New Roman" panose="02020603050405020304"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251460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sobitol</a:t>
            </a:r>
            <a:r>
              <a:rPr lang="en-US" sz="2800" dirty="0" smtClean="0">
                <a:solidFill>
                  <a:srgbClr val="002060"/>
                </a:solidFill>
                <a:latin typeface="Times New Roman" pitchFamily="18" charset="0"/>
                <a:cs typeface="Times New Roman" pitchFamily="18" charset="0"/>
              </a:rPr>
              <a:t> = m/M = 2,73/182 = 0,015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a:blip r:embed="rId5"/>
          <a:stretch>
            <a:fillRect/>
          </a:stretch>
        </p:blipFill>
        <p:spPr>
          <a:xfrm>
            <a:off x="267455" y="3118638"/>
            <a:ext cx="8876545" cy="725487"/>
          </a:xfrm>
          <a:prstGeom prst="rect">
            <a:avLst/>
          </a:prstGeom>
        </p:spPr>
      </p:pic>
      <p:sp>
        <p:nvSpPr>
          <p:cNvPr id="17"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6554973" y="3922634"/>
            <a:ext cx="1752600"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8"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16237" y="4558605"/>
            <a:ext cx="8875363" cy="1384995"/>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0,01875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endParaRPr lang="en-US" sz="2800" dirty="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n x M = 0,01875 x 180 = 3,375 g</a:t>
            </a:r>
            <a:endParaRPr lang="en-US" sz="2800" dirty="0">
              <a:solidFill>
                <a:srgbClr val="002060"/>
              </a:solidFill>
              <a:latin typeface="Times New Roman" pitchFamily="18" charset="0"/>
              <a:cs typeface="Times New Roman" pitchFamily="18" charset="0"/>
            </a:endParaRPr>
          </a:p>
        </p:txBody>
      </p:sp>
      <p:grpSp>
        <p:nvGrpSpPr>
          <p:cNvPr id="11" name="Group 10"/>
          <p:cNvGrpSpPr/>
          <p:nvPr/>
        </p:nvGrpSpPr>
        <p:grpSpPr>
          <a:xfrm>
            <a:off x="3505200" y="3722579"/>
            <a:ext cx="2971800" cy="505284"/>
            <a:chOff x="3505200" y="3990516"/>
            <a:chExt cx="2971800" cy="505284"/>
          </a:xfrm>
        </p:grpSpPr>
        <p:sp>
          <p:nvSpPr>
            <p:cNvPr id="23" name="TextBox 22"/>
            <p:cNvSpPr txBox="1"/>
            <p:nvPr/>
          </p:nvSpPr>
          <p:spPr>
            <a:xfrm>
              <a:off x="3810000" y="3990516"/>
              <a:ext cx="15240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H = 80%</a:t>
              </a:r>
              <a:endParaRPr lang="en-US" sz="2400" baseline="-25000" dirty="0">
                <a:solidFill>
                  <a:srgbClr val="00206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H="1">
              <a:off x="3505200" y="4495800"/>
              <a:ext cx="2971800"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sp>
        <p:nvSpPr>
          <p:cNvPr id="25"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19855" y="3908993"/>
            <a:ext cx="3009145" cy="523220"/>
          </a:xfrm>
          <a:prstGeom prst="rect">
            <a:avLst/>
          </a:prstGeom>
          <a:noFill/>
          <a:ln w="9525">
            <a:noFill/>
            <a:miter lim="800000"/>
            <a:headEnd/>
            <a:tailEnd/>
          </a:ln>
        </p:spPr>
        <p:txBody>
          <a:bodyPr wrap="square">
            <a:spAutoFit/>
          </a:bodyPr>
          <a:lstStyle/>
          <a:p>
            <a:r>
              <a:rPr lang="en-US" sz="2800" dirty="0" smtClean="0">
                <a:solidFill>
                  <a:srgbClr val="002060"/>
                </a:solidFill>
                <a:latin typeface="Times New Roman" pitchFamily="18" charset="0"/>
                <a:cs typeface="Times New Roman" pitchFamily="18" charset="0"/>
              </a:rPr>
              <a:t>0,015 x100/80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29444849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4EA51BA5-4947-4845-A39C-195AD2F18895}"/>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44</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228600" y="838200"/>
            <a:ext cx="8839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anose="02020603050405020304"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6: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nóng</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27 gam </a:t>
            </a:r>
            <a:r>
              <a:rPr lang="en-US" sz="2800" dirty="0" err="1">
                <a:latin typeface="Times New Roman" panose="02020603050405020304" pitchFamily="18" charset="0"/>
                <a:cs typeface="Times New Roman" panose="02020603050405020304" pitchFamily="18" charset="0"/>
              </a:rPr>
              <a:t>glucozơ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AgNO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/NH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lượng</a:t>
            </a:r>
            <a:r>
              <a:rPr lang="en-US" sz="2800" dirty="0">
                <a:latin typeface="Times New Roman" panose="02020603050405020304" pitchFamily="18" charset="0"/>
                <a:cs typeface="Times New Roman" panose="02020603050405020304" pitchFamily="18" charset="0"/>
              </a:rPr>
              <a:t> Ag </a:t>
            </a:r>
            <a:r>
              <a:rPr lang="en-US" sz="2800" dirty="0" err="1">
                <a:latin typeface="Times New Roman" panose="02020603050405020304" pitchFamily="18" charset="0"/>
                <a:cs typeface="Times New Roman" panose="02020603050405020304" pitchFamily="18" charset="0"/>
              </a:rPr>
              <a:t>tối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nhiêu</a:t>
            </a:r>
            <a:r>
              <a:rPr lang="en-US" sz="2800" dirty="0">
                <a:latin typeface="Times New Roman" panose="02020603050405020304" pitchFamily="18" charset="0"/>
                <a:cs typeface="Times New Roman" panose="02020603050405020304" pitchFamily="18" charset="0"/>
              </a:rPr>
              <a:t>?</a:t>
            </a:r>
          </a:p>
          <a:p>
            <a:r>
              <a:rPr lang="en-US" sz="2800" b="1" u="sng" dirty="0" err="1" smtClean="0">
                <a:solidFill>
                  <a:srgbClr val="002060"/>
                </a:solidFill>
                <a:latin typeface="Times New Roman" pitchFamily="18" charset="0"/>
                <a:cs typeface="Times New Roman" pitchFamily="18" charset="0"/>
              </a:rPr>
              <a:t>Giải</a:t>
            </a:r>
            <a:r>
              <a:rPr lang="en-US" sz="2800" b="1" u="sng" dirty="0" smtClean="0">
                <a:solidFill>
                  <a:srgbClr val="002060"/>
                </a:solidFill>
                <a:latin typeface="Times New Roman" pitchFamily="18" charset="0"/>
                <a:cs typeface="Times New Roman" pitchFamily="18" charset="0"/>
              </a:rPr>
              <a:t>:</a:t>
            </a:r>
            <a:endParaRPr lang="en-US" sz="2800" b="1" u="sng" dirty="0">
              <a:solidFill>
                <a:srgbClr val="002060"/>
              </a:solidFill>
              <a:latin typeface="Times New Roman" pitchFamily="18" charset="0"/>
              <a:cs typeface="Times New Roman" pitchFamily="18" charset="0"/>
            </a:endParaRPr>
          </a:p>
        </p:txBody>
      </p:sp>
      <p:sp>
        <p:nvSpPr>
          <p:cNvPr id="14"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
        <p:nvSpPr>
          <p:cNvPr id="16"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2753380"/>
            <a:ext cx="8534400" cy="523220"/>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glucozơ</a:t>
            </a:r>
            <a:r>
              <a:rPr lang="en-US" sz="2800" dirty="0" smtClean="0">
                <a:solidFill>
                  <a:srgbClr val="002060"/>
                </a:solidFill>
                <a:latin typeface="Times New Roman" pitchFamily="18" charset="0"/>
                <a:cs typeface="Times New Roman" pitchFamily="18" charset="0"/>
              </a:rPr>
              <a:t> = m/M = 27/180 = 0,15 </a:t>
            </a:r>
            <a:r>
              <a:rPr lang="en-US" sz="2800" dirty="0" err="1" smtClean="0">
                <a:solidFill>
                  <a:srgbClr val="002060"/>
                </a:solidFill>
                <a:latin typeface="Times New Roman" pitchFamily="18" charset="0"/>
                <a:cs typeface="Times New Roman" pitchFamily="18" charset="0"/>
              </a:rPr>
              <a:t>mol</a:t>
            </a:r>
            <a:endParaRPr lang="en-US" sz="2800" dirty="0">
              <a:solidFill>
                <a:srgbClr val="002060"/>
              </a:solidFill>
              <a:latin typeface="Times New Roman" pitchFamily="18" charset="0"/>
              <a:cs typeface="Times New Roman" pitchFamily="18" charset="0"/>
            </a:endParaRPr>
          </a:p>
        </p:txBody>
      </p:sp>
      <p:sp>
        <p:nvSpPr>
          <p:cNvPr id="17"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304800" y="5181600"/>
            <a:ext cx="8534400" cy="954107"/>
          </a:xfrm>
          <a:prstGeom prst="rect">
            <a:avLst/>
          </a:prstGeom>
          <a:noFill/>
          <a:ln w="9525">
            <a:noFill/>
            <a:miter lim="800000"/>
            <a:headEnd/>
            <a:tailEnd/>
          </a:ln>
        </p:spPr>
        <p:txBody>
          <a:bodyPr wrap="square">
            <a:spAutoFit/>
          </a:bodyPr>
          <a:lstStyle/>
          <a:p>
            <a:r>
              <a:rPr lang="en-US" sz="2800" dirty="0" err="1" smtClean="0">
                <a:solidFill>
                  <a:srgbClr val="002060"/>
                </a:solidFill>
                <a:latin typeface="Times New Roman" pitchFamily="18" charset="0"/>
                <a:cs typeface="Times New Roman" pitchFamily="18" charset="0"/>
              </a:rPr>
              <a:t>Số</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0,3 </a:t>
            </a:r>
            <a:r>
              <a:rPr lang="en-US" sz="2800" dirty="0" err="1" smtClean="0">
                <a:solidFill>
                  <a:srgbClr val="002060"/>
                </a:solidFill>
                <a:latin typeface="Times New Roman" pitchFamily="18" charset="0"/>
                <a:cs typeface="Times New Roman" pitchFamily="18" charset="0"/>
              </a:rPr>
              <a:t>mol</a:t>
            </a:r>
            <a:endParaRPr lang="en-US" sz="2800" dirty="0" smtClean="0">
              <a:solidFill>
                <a:srgbClr val="002060"/>
              </a:solidFill>
              <a:latin typeface="Times New Roman" pitchFamily="18" charset="0"/>
              <a:cs typeface="Times New Roman" pitchFamily="18" charset="0"/>
            </a:endParaRPr>
          </a:p>
          <a:p>
            <a:r>
              <a:rPr lang="en-US" sz="2800" dirty="0" err="1" smtClean="0">
                <a:solidFill>
                  <a:srgbClr val="002060"/>
                </a:solidFill>
                <a:latin typeface="Times New Roman" pitchFamily="18" charset="0"/>
                <a:cs typeface="Times New Roman" pitchFamily="18" charset="0"/>
              </a:rPr>
              <a:t>Khối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Ag = n x M = 0,3 x 108 = 32,4 g</a:t>
            </a:r>
            <a:endParaRPr lang="en-US" sz="2800" dirty="0">
              <a:solidFill>
                <a:srgbClr val="002060"/>
              </a:solidFill>
              <a:latin typeface="Times New Roman" pitchFamily="18" charset="0"/>
              <a:cs typeface="Times New Roman" pitchFamily="18" charset="0"/>
            </a:endParaRPr>
          </a:p>
        </p:txBody>
      </p:sp>
      <p:grpSp>
        <p:nvGrpSpPr>
          <p:cNvPr id="18" name="Group 17"/>
          <p:cNvGrpSpPr/>
          <p:nvPr/>
        </p:nvGrpSpPr>
        <p:grpSpPr>
          <a:xfrm>
            <a:off x="6553200" y="3438579"/>
            <a:ext cx="1524000" cy="398572"/>
            <a:chOff x="5334000" y="5011628"/>
            <a:chExt cx="1219200" cy="398572"/>
          </a:xfrm>
        </p:grpSpPr>
        <p:cxnSp>
          <p:nvCxnSpPr>
            <p:cNvPr id="20" name="Straight Arrow Connector 19"/>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5334000" y="5011628"/>
              <a:ext cx="1219200" cy="369332"/>
            </a:xfrm>
            <a:prstGeom prst="rect">
              <a:avLst/>
            </a:prstGeom>
            <a:noFill/>
          </p:spPr>
          <p:txBody>
            <a:bodyPr wrap="square" rtlCol="0">
              <a:spAutoFit/>
            </a:bodyPr>
            <a:lstStyle/>
            <a:p>
              <a:r>
                <a:rPr lang="en-US" dirty="0" smtClean="0">
                  <a:solidFill>
                    <a:srgbClr val="002060"/>
                  </a:solidFill>
                  <a:latin typeface="Times New Roman" panose="02020603050405020304" pitchFamily="18" charset="0"/>
                  <a:cs typeface="Times New Roman" panose="02020603050405020304" pitchFamily="18" charset="0"/>
                </a:rPr>
                <a:t>         t</a:t>
              </a:r>
              <a:r>
                <a:rPr lang="en-US" baseline="30000" dirty="0" smtClean="0">
                  <a:solidFill>
                    <a:srgbClr val="002060"/>
                  </a:solidFill>
                  <a:latin typeface="Times New Roman" panose="02020603050405020304" pitchFamily="18" charset="0"/>
                  <a:cs typeface="Times New Roman" panose="02020603050405020304" pitchFamily="18" charset="0"/>
                </a:rPr>
                <a:t>o</a:t>
              </a:r>
              <a:endParaRPr lang="en-US" baseline="-25000" dirty="0">
                <a:solidFill>
                  <a:srgbClr val="002060"/>
                </a:solidFill>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593889" y="4531679"/>
            <a:ext cx="1219200" cy="114146"/>
            <a:chOff x="5393791" y="5011628"/>
            <a:chExt cx="1219200" cy="398572"/>
          </a:xfrm>
        </p:grpSpPr>
        <p:cxnSp>
          <p:nvCxnSpPr>
            <p:cNvPr id="24" name="Straight Arrow Connector 23"/>
            <p:cNvCxnSpPr/>
            <p:nvPr/>
          </p:nvCxnSpPr>
          <p:spPr>
            <a:xfrm>
              <a:off x="5393791" y="5410200"/>
              <a:ext cx="1007009"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5" name="TextBox 24"/>
            <p:cNvSpPr txBox="1"/>
            <p:nvPr/>
          </p:nvSpPr>
          <p:spPr>
            <a:xfrm>
              <a:off x="5393791" y="5011628"/>
              <a:ext cx="1219200" cy="369332"/>
            </a:xfrm>
            <a:prstGeom prst="rect">
              <a:avLst/>
            </a:prstGeom>
            <a:noFill/>
          </p:spPr>
          <p:txBody>
            <a:bodyPr wrap="square" rtlCol="0">
              <a:spAutoFit/>
            </a:bodyPr>
            <a:lstStyle/>
            <a:p>
              <a:endParaRPr lang="en-US" dirty="0">
                <a:solidFill>
                  <a:srgbClr val="002060"/>
                </a:solidFill>
                <a:latin typeface="Times New Roman" panose="02020603050405020304" pitchFamily="18" charset="0"/>
                <a:cs typeface="Times New Roman" panose="02020603050405020304" pitchFamily="18" charset="0"/>
              </a:endParaRPr>
            </a:p>
          </p:txBody>
        </p:sp>
      </p:grpSp>
      <p:sp>
        <p:nvSpPr>
          <p:cNvPr id="28" name="Rectangle 27"/>
          <p:cNvSpPr/>
          <p:nvPr/>
        </p:nvSpPr>
        <p:spPr>
          <a:xfrm>
            <a:off x="304800" y="3536439"/>
            <a:ext cx="632897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CHO + 2AgNO</a:t>
            </a:r>
            <a:r>
              <a:rPr lang="en-US" sz="2400" baseline="-25000" dirty="0" smtClean="0">
                <a:solidFill>
                  <a:srgbClr val="002060"/>
                </a:solidFill>
                <a:latin typeface="Times New Roman" panose="02020603050405020304" pitchFamily="18" charset="0"/>
                <a:cs typeface="Times New Roman" panose="02020603050405020304" pitchFamily="18" charset="0"/>
              </a:rPr>
              <a:t>3 </a:t>
            </a:r>
            <a:r>
              <a:rPr lang="en-US" sz="2400" dirty="0" smtClean="0">
                <a:solidFill>
                  <a:srgbClr val="002060"/>
                </a:solidFill>
                <a:latin typeface="Times New Roman" panose="02020603050405020304" pitchFamily="18" charset="0"/>
                <a:cs typeface="Times New Roman" panose="02020603050405020304" pitchFamily="18" charset="0"/>
              </a:rPr>
              <a:t>+ 3NH</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3" name="Rectangle 32"/>
          <p:cNvSpPr/>
          <p:nvPr/>
        </p:nvSpPr>
        <p:spPr>
          <a:xfrm>
            <a:off x="1813089" y="4415135"/>
            <a:ext cx="6404317" cy="461665"/>
          </a:xfrm>
          <a:prstGeom prst="rect">
            <a:avLst/>
          </a:prstGeom>
        </p:spPr>
        <p:txBody>
          <a:bodyPr wrap="none">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CH</a:t>
            </a:r>
            <a:r>
              <a:rPr lang="en-US" sz="2400" baseline="-25000" dirty="0" smtClean="0">
                <a:solidFill>
                  <a:srgbClr val="002060"/>
                </a:solidFill>
                <a:latin typeface="Times New Roman" panose="02020603050405020304" pitchFamily="18" charset="0"/>
                <a:cs typeface="Times New Roman" panose="02020603050405020304" pitchFamily="18" charset="0"/>
              </a:rPr>
              <a:t>2</a:t>
            </a:r>
            <a:r>
              <a:rPr lang="en-US" sz="2400" dirty="0" smtClean="0">
                <a:solidFill>
                  <a:srgbClr val="002060"/>
                </a:solidFill>
                <a:latin typeface="Times New Roman" panose="02020603050405020304" pitchFamily="18" charset="0"/>
                <a:cs typeface="Times New Roman" panose="02020603050405020304" pitchFamily="18" charset="0"/>
              </a:rPr>
              <a:t>OH[CHOH]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COONH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 + </a:t>
            </a:r>
            <a:r>
              <a:rPr lang="en-US" sz="2400" dirty="0" smtClean="0">
                <a:solidFill>
                  <a:srgbClr val="FF0000"/>
                </a:solidFill>
                <a:latin typeface="Times New Roman" panose="02020603050405020304" pitchFamily="18" charset="0"/>
                <a:cs typeface="Times New Roman" panose="02020603050405020304" pitchFamily="18" charset="0"/>
              </a:rPr>
              <a:t>2Ag↓</a:t>
            </a:r>
            <a:r>
              <a:rPr lang="en-US" sz="2400" baseline="-250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+ 2NH</a:t>
            </a:r>
            <a:r>
              <a:rPr lang="en-US" sz="2400" baseline="-25000" dirty="0" smtClean="0">
                <a:solidFill>
                  <a:srgbClr val="002060"/>
                </a:solidFill>
                <a:latin typeface="Times New Roman" panose="02020603050405020304" pitchFamily="18" charset="0"/>
                <a:cs typeface="Times New Roman" panose="02020603050405020304" pitchFamily="18" charset="0"/>
              </a:rPr>
              <a:t>4</a:t>
            </a:r>
            <a:r>
              <a:rPr lang="en-US" sz="2400" dirty="0" smtClean="0">
                <a:solidFill>
                  <a:srgbClr val="002060"/>
                </a:solidFill>
                <a:latin typeface="Times New Roman" panose="02020603050405020304" pitchFamily="18" charset="0"/>
                <a:cs typeface="Times New Roman" panose="02020603050405020304" pitchFamily="18" charset="0"/>
              </a:rPr>
              <a:t>NO</a:t>
            </a:r>
            <a:r>
              <a:rPr lang="en-US" sz="2400" baseline="-25000" dirty="0" smtClean="0">
                <a:solidFill>
                  <a:srgbClr val="002060"/>
                </a:solidFill>
                <a:latin typeface="Times New Roman" panose="02020603050405020304" pitchFamily="18" charset="0"/>
                <a:cs typeface="Times New Roman" panose="02020603050405020304" pitchFamily="18" charset="0"/>
              </a:rPr>
              <a:t>3</a:t>
            </a:r>
            <a:r>
              <a:rPr lang="en-US" sz="2400" dirty="0" smtClean="0">
                <a:solidFill>
                  <a:srgbClr val="002060"/>
                </a:solidFill>
                <a:latin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85103" y="4021723"/>
            <a:ext cx="1018227" cy="369332"/>
          </a:xfrm>
          <a:prstGeom prst="rect">
            <a:avLst/>
          </a:prstGeom>
        </p:spPr>
        <p:txBody>
          <a:bodyPr wrap="none">
            <a:spAutoFit/>
          </a:bodyPr>
          <a:lstStyle/>
          <a:p>
            <a:r>
              <a:rPr lang="en-US" b="1" dirty="0">
                <a:solidFill>
                  <a:srgbClr val="002060"/>
                </a:solidFill>
                <a:latin typeface="Times New Roman" pitchFamily="18" charset="0"/>
                <a:cs typeface="Times New Roman" pitchFamily="18" charset="0"/>
              </a:rPr>
              <a:t>0,15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
        <p:nvSpPr>
          <p:cNvPr id="34" name="Rectangle 33"/>
          <p:cNvSpPr/>
          <p:nvPr/>
        </p:nvSpPr>
        <p:spPr>
          <a:xfrm>
            <a:off x="5257800" y="4924950"/>
            <a:ext cx="902811" cy="369332"/>
          </a:xfrm>
          <a:prstGeom prst="rect">
            <a:avLst/>
          </a:prstGeom>
        </p:spPr>
        <p:txBody>
          <a:bodyPr wrap="none">
            <a:spAutoFit/>
          </a:bodyPr>
          <a:lstStyle/>
          <a:p>
            <a:r>
              <a:rPr lang="en-US" b="1" dirty="0" smtClean="0">
                <a:solidFill>
                  <a:srgbClr val="002060"/>
                </a:solidFill>
                <a:latin typeface="Times New Roman" pitchFamily="18" charset="0"/>
                <a:cs typeface="Times New Roman" pitchFamily="18" charset="0"/>
              </a:rPr>
              <a:t>0,3 </a:t>
            </a:r>
            <a:r>
              <a:rPr lang="en-US" b="1" dirty="0" err="1">
                <a:solidFill>
                  <a:srgbClr val="002060"/>
                </a:solidFill>
                <a:latin typeface="Times New Roman" pitchFamily="18" charset="0"/>
                <a:cs typeface="Times New Roman" pitchFamily="18" charset="0"/>
              </a:rPr>
              <a:t>mol</a:t>
            </a:r>
            <a:endParaRPr lang="en-US"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89877710"/>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ppt_x"/>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3" grpId="0"/>
      <p:bldP spid="2" grpId="0"/>
      <p:bldP spid="3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371600" y="4267200"/>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4, 5, 6, </a:t>
            </a:r>
            <a:r>
              <a:rPr lang="en-US" sz="2800" b="1" dirty="0" smtClean="0">
                <a:solidFill>
                  <a:srgbClr val="002060"/>
                </a:solidFill>
                <a:latin typeface="Times New Roman" pitchFamily="18" charset="0"/>
                <a:cs typeface="Times New Roman" pitchFamily="18" charset="0"/>
              </a:rPr>
              <a:t>7</a:t>
            </a:r>
            <a:endParaRPr lang="en-US" sz="2800" b="1" dirty="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smtClean="0">
                <a:solidFill>
                  <a:srgbClr val="002060"/>
                </a:solidFill>
                <a:latin typeface="Times New Roman" pitchFamily="18" charset="0"/>
                <a:cs typeface="Times New Roman" pitchFamily="18" charset="0"/>
              </a:rPr>
              <a:t>Tài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liệu</a:t>
            </a:r>
            <a:r>
              <a:rPr lang="en-US" sz="2800" b="1" dirty="0" smtClean="0">
                <a:solidFill>
                  <a:srgbClr val="002060"/>
                </a:solidFill>
                <a:latin typeface="Times New Roman" pitchFamily="18" charset="0"/>
                <a:cs typeface="Times New Roman" pitchFamily="18" charset="0"/>
              </a:rPr>
              <a:t> 1 - </a:t>
            </a:r>
            <a:r>
              <a:rPr lang="en-US" sz="2800" b="1" dirty="0" err="1" smtClean="0">
                <a:solidFill>
                  <a:srgbClr val="002060"/>
                </a:solidFill>
                <a:latin typeface="Times New Roman" pitchFamily="18" charset="0"/>
                <a:cs typeface="Times New Roman" pitchFamily="18" charset="0"/>
              </a:rPr>
              <a:t>trang</a:t>
            </a:r>
            <a:r>
              <a:rPr lang="en-US" sz="2800" b="1" dirty="0" smtClean="0">
                <a:solidFill>
                  <a:srgbClr val="002060"/>
                </a:solidFill>
                <a:latin typeface="Times New Roman" pitchFamily="18" charset="0"/>
                <a:cs typeface="Times New Roman" pitchFamily="18" charset="0"/>
              </a:rPr>
              <a:t> 3) </a:t>
            </a:r>
            <a:endParaRPr lang="en-US" sz="2800" b="1" dirty="0">
              <a:solidFill>
                <a:srgbClr val="002060"/>
              </a:solidFill>
              <a:latin typeface="Times New Roman" pitchFamily="18" charset="0"/>
              <a:cs typeface="Times New Roman" pitchFamily="18" charset="0"/>
            </a:endParaRP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19" name="Slide Number Placeholder 26">
            <a:extLst>
              <a:ext uri="{FF2B5EF4-FFF2-40B4-BE49-F238E27FC236}">
                <a16:creationId xmlns:a16="http://schemas.microsoft.com/office/drawing/2014/main" id="{3F135474-4BBB-42D2-BCA3-46BB3182EFAF}"/>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45</a:t>
            </a:fld>
            <a:r>
              <a:rPr lang="en-US" sz="1600" b="1" dirty="0" smtClean="0">
                <a:solidFill>
                  <a:srgbClr val="002060"/>
                </a:solidFill>
              </a:rPr>
              <a:t>/47</a:t>
            </a:r>
            <a:endParaRPr lang="en-US" sz="1600" b="1" dirty="0">
              <a:solidFill>
                <a:srgbClr val="002060"/>
              </a:solidFill>
            </a:endParaRPr>
          </a:p>
        </p:txBody>
      </p:sp>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6"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239520" y="1219200"/>
            <a:ext cx="640080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64. </a:t>
            </a:r>
            <a:r>
              <a:rPr lang="vi-VN" sz="3200" b="1" dirty="0">
                <a:solidFill>
                  <a:srgbClr val="00B050"/>
                </a:solidFill>
                <a:latin typeface="Times New Roman" pitchFamily="18" charset="0"/>
                <a:cs typeface="Times New Roman" pitchFamily="18" charset="0"/>
              </a:rPr>
              <a:t>SACCAROZƠ, TINH BỘT VÀ XENLULOZƠ</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Slide Number Placeholder 26">
            <a:extLst>
              <a:ext uri="{FF2B5EF4-FFF2-40B4-BE49-F238E27FC236}">
                <a16:creationId xmlns:a16="http://schemas.microsoft.com/office/drawing/2014/main" id="{123EE555-881B-44FA-9485-D8D49F66335D}"/>
              </a:ext>
            </a:extLst>
          </p:cNvPr>
          <p:cNvSpPr>
            <a:spLocks noGrp="1"/>
          </p:cNvSpPr>
          <p:nvPr>
            <p:ph type="sldNum" sz="quarter" idx="12"/>
          </p:nvPr>
        </p:nvSpPr>
        <p:spPr>
          <a:xfrm>
            <a:off x="7772400" y="6416675"/>
            <a:ext cx="1371600" cy="365125"/>
          </a:xfrm>
        </p:spPr>
        <p:txBody>
          <a:bodyPr/>
          <a:lstStyle/>
          <a:p>
            <a:r>
              <a:rPr lang="en-US" sz="1600" b="1" dirty="0">
                <a:solidFill>
                  <a:srgbClr val="002060"/>
                </a:solidFill>
              </a:rPr>
              <a:t>Slide </a:t>
            </a:r>
            <a:fld id="{3DF49994-E2F1-49D2-9560-9452244A1B97}" type="slidenum">
              <a:rPr lang="en-US" sz="1600" b="1" smtClean="0">
                <a:solidFill>
                  <a:srgbClr val="002060"/>
                </a:solidFill>
              </a:rPr>
              <a:pPr/>
              <a:t>46</a:t>
            </a:fld>
            <a:r>
              <a:rPr lang="en-US" sz="1600" b="1" dirty="0" smtClean="0">
                <a:solidFill>
                  <a:srgbClr val="002060"/>
                </a:solidFill>
              </a:rPr>
              <a:t>/47</a:t>
            </a:r>
            <a:endParaRPr lang="en-US" sz="1600" b="1" dirty="0">
              <a:solidFill>
                <a:srgbClr val="002060"/>
              </a:solidFill>
            </a:endParaRPr>
          </a:p>
        </p:txBody>
      </p:sp>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1981200" y="2590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1939925" y="3695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2590799" y="3217863"/>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2695530" y="2633088"/>
            <a:ext cx="1883849" cy="584775"/>
          </a:xfrm>
          <a:prstGeom prst="rect">
            <a:avLst/>
          </a:prstGeom>
          <a:noFill/>
          <a:ln w="9525" algn="ctr">
            <a:noFill/>
            <a:miter lim="800000"/>
            <a:headEnd/>
            <a:tailEnd/>
          </a:ln>
        </p:spPr>
        <p:txBody>
          <a:bodyPr wrap="none">
            <a:spAutoFit/>
          </a:bodyPr>
          <a:lstStyle/>
          <a:p>
            <a:pPr eaLnBrk="0" hangingPunct="0"/>
            <a:r>
              <a:rPr lang="vi-VN" sz="3200" dirty="0">
                <a:solidFill>
                  <a:srgbClr val="002060"/>
                </a:solidFill>
                <a:latin typeface="Times New Roman" pitchFamily="18" charset="0"/>
                <a:cs typeface="Times New Roman" pitchFamily="18" charset="0"/>
              </a:rPr>
              <a:t>Saccarozơ</a:t>
            </a:r>
          </a:p>
        </p:txBody>
      </p:sp>
      <p:sp>
        <p:nvSpPr>
          <p:cNvPr id="34" name="Text Box 13"/>
          <p:cNvSpPr txBox="1">
            <a:spLocks noChangeArrowheads="1"/>
          </p:cNvSpPr>
          <p:nvPr/>
        </p:nvSpPr>
        <p:spPr bwMode="gray">
          <a:xfrm>
            <a:off x="2160588" y="2608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2660650" y="3700463"/>
            <a:ext cx="3130550" cy="584200"/>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Tinh</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bột</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2119313" y="3713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grpSp>
        <p:nvGrpSpPr>
          <p:cNvPr id="37" name="Group 7">
            <a:extLst>
              <a:ext uri="{FF2B5EF4-FFF2-40B4-BE49-F238E27FC236}">
                <a16:creationId xmlns:a16="http://schemas.microsoft.com/office/drawing/2014/main" id="{B3DBC52C-D7DE-4975-AA9D-04093EC4A78B}"/>
              </a:ext>
            </a:extLst>
          </p:cNvPr>
          <p:cNvGrpSpPr>
            <a:grpSpLocks/>
          </p:cNvGrpSpPr>
          <p:nvPr/>
        </p:nvGrpSpPr>
        <p:grpSpPr bwMode="auto">
          <a:xfrm>
            <a:off x="1905000" y="4818063"/>
            <a:ext cx="762000" cy="665163"/>
            <a:chOff x="3174" y="2656"/>
            <a:chExt cx="1549" cy="1351"/>
          </a:xfrm>
          <a:solidFill>
            <a:schemeClr val="accent6">
              <a:lumMod val="60000"/>
              <a:lumOff val="40000"/>
            </a:schemeClr>
          </a:solidFill>
        </p:grpSpPr>
        <p:sp>
          <p:nvSpPr>
            <p:cNvPr id="38" name="AutoShape 8">
              <a:extLst>
                <a:ext uri="{FF2B5EF4-FFF2-40B4-BE49-F238E27FC236}">
                  <a16:creationId xmlns:a16="http://schemas.microsoft.com/office/drawing/2014/main" id="{535F1A7B-17FA-47EA-A723-293ABF0076D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9">
              <a:extLst>
                <a:ext uri="{FF2B5EF4-FFF2-40B4-BE49-F238E27FC236}">
                  <a16:creationId xmlns:a16="http://schemas.microsoft.com/office/drawing/2014/main" id="{D15BEFA2-C5DC-45A5-9CE7-B1D12DCED97E}"/>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sp>
          <p:nvSpPr>
            <p:cNvPr id="40" name="AutoShape 10">
              <a:extLst>
                <a:ext uri="{FF2B5EF4-FFF2-40B4-BE49-F238E27FC236}">
                  <a16:creationId xmlns:a16="http://schemas.microsoft.com/office/drawing/2014/main" id="{5D262782-54DF-4051-892F-5D6B025B3E61}"/>
                </a:ext>
              </a:extLst>
            </p:cNvPr>
            <p:cNvSpPr>
              <a:spLocks noChangeArrowheads="1"/>
            </p:cNvSpPr>
            <p:nvPr/>
          </p:nvSpPr>
          <p:spPr bwMode="gray">
            <a:xfrm>
              <a:off x="3264" y="2737"/>
              <a:ext cx="1349" cy="1167"/>
            </a:xfrm>
            <a:prstGeom prst="hexagon">
              <a:avLst>
                <a:gd name="adj" fmla="val 28896"/>
                <a:gd name="vf" fmla="val 115470"/>
              </a:avLst>
            </a:prstGeom>
            <a:solidFill>
              <a:srgbClr val="92D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335338"/>
                </a:solidFill>
                <a:effectLst/>
                <a:uLnTx/>
                <a:uFillTx/>
                <a:latin typeface="Times New Roman" pitchFamily="18" charset="0"/>
                <a:cs typeface="Times New Roman" pitchFamily="18" charset="0"/>
              </a:endParaRPr>
            </a:p>
          </p:txBody>
        </p:sp>
      </p:grpSp>
      <p:sp>
        <p:nvSpPr>
          <p:cNvPr id="41" name="Text Box 15">
            <a:extLst>
              <a:ext uri="{FF2B5EF4-FFF2-40B4-BE49-F238E27FC236}">
                <a16:creationId xmlns:a16="http://schemas.microsoft.com/office/drawing/2014/main" id="{9F73CCFD-59A4-4F67-A8D7-F2B83C61A266}"/>
              </a:ext>
            </a:extLst>
          </p:cNvPr>
          <p:cNvSpPr txBox="1">
            <a:spLocks noChangeArrowheads="1"/>
          </p:cNvSpPr>
          <p:nvPr/>
        </p:nvSpPr>
        <p:spPr bwMode="auto">
          <a:xfrm>
            <a:off x="2648491" y="4822826"/>
            <a:ext cx="3130550" cy="584200"/>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Xenlulozơ</a:t>
            </a:r>
            <a:endParaRPr lang="en-US" sz="3200" dirty="0">
              <a:solidFill>
                <a:srgbClr val="002060"/>
              </a:solidFill>
              <a:latin typeface="Times New Roman" pitchFamily="18" charset="0"/>
              <a:cs typeface="Times New Roman" pitchFamily="18" charset="0"/>
            </a:endParaRPr>
          </a:p>
        </p:txBody>
      </p:sp>
      <p:sp>
        <p:nvSpPr>
          <p:cNvPr id="42" name="Text Box 16">
            <a:extLst>
              <a:ext uri="{FF2B5EF4-FFF2-40B4-BE49-F238E27FC236}">
                <a16:creationId xmlns:a16="http://schemas.microsoft.com/office/drawing/2014/main" id="{20FC02C9-D074-4B50-9BB8-0386119A12B9}"/>
              </a:ext>
            </a:extLst>
          </p:cNvPr>
          <p:cNvSpPr txBox="1">
            <a:spLocks noChangeArrowheads="1"/>
          </p:cNvSpPr>
          <p:nvPr/>
        </p:nvSpPr>
        <p:spPr bwMode="gray">
          <a:xfrm>
            <a:off x="2107154" y="4835526"/>
            <a:ext cx="388937" cy="584200"/>
          </a:xfrm>
          <a:prstGeom prst="rect">
            <a:avLst/>
          </a:prstGeom>
          <a:noFill/>
          <a:ln w="9525" algn="ctr">
            <a:noFill/>
            <a:miter lim="800000"/>
            <a:headEnd/>
            <a:tailEnd/>
          </a:ln>
        </p:spPr>
        <p:txBody>
          <a:bodyPr wrap="none">
            <a:spAutoFit/>
          </a:bodyPr>
          <a:lstStyle/>
          <a:p>
            <a:pPr algn="ctr" eaLnBrk="0" hangingPunct="0"/>
            <a:r>
              <a:rPr lang="en-US" sz="3200" b="1" dirty="0">
                <a:solidFill>
                  <a:srgbClr val="FFFFFF"/>
                </a:solidFill>
                <a:latin typeface="Times New Roman" pitchFamily="18" charset="0"/>
                <a:cs typeface="Times New Roman" pitchFamily="18" charset="0"/>
              </a:rPr>
              <a:t>3</a:t>
            </a:r>
          </a:p>
        </p:txBody>
      </p:sp>
      <p:sp>
        <p:nvSpPr>
          <p:cNvPr id="49" name="Line 11">
            <a:extLst>
              <a:ext uri="{FF2B5EF4-FFF2-40B4-BE49-F238E27FC236}">
                <a16:creationId xmlns:a16="http://schemas.microsoft.com/office/drawing/2014/main" id="{1E22E3C9-81D5-44E1-9491-8109F2E79B3F}"/>
              </a:ext>
            </a:extLst>
          </p:cNvPr>
          <p:cNvSpPr>
            <a:spLocks noChangeShapeType="1"/>
          </p:cNvSpPr>
          <p:nvPr/>
        </p:nvSpPr>
        <p:spPr bwMode="auto">
          <a:xfrm>
            <a:off x="2590799" y="4347175"/>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0" name="Line 11">
            <a:extLst>
              <a:ext uri="{FF2B5EF4-FFF2-40B4-BE49-F238E27FC236}">
                <a16:creationId xmlns:a16="http://schemas.microsoft.com/office/drawing/2014/main" id="{4E1C0398-197F-4CDF-BDB5-69B179F48B51}"/>
              </a:ext>
            </a:extLst>
          </p:cNvPr>
          <p:cNvSpPr>
            <a:spLocks noChangeShapeType="1"/>
          </p:cNvSpPr>
          <p:nvPr/>
        </p:nvSpPr>
        <p:spPr bwMode="auto">
          <a:xfrm>
            <a:off x="2590799" y="5435812"/>
            <a:ext cx="4129655" cy="8026"/>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296186"/>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sp>
        <p:nvSpPr>
          <p:cNvPr id="22" name="Slide Number Placeholder 26"/>
          <p:cNvSpPr>
            <a:spLocks noGrp="1"/>
          </p:cNvSpPr>
          <p:nvPr>
            <p:ph type="sldNum" sz="quarter" idx="12"/>
          </p:nvPr>
        </p:nvSpPr>
        <p:spPr>
          <a:xfrm>
            <a:off x="7772400" y="6416675"/>
            <a:ext cx="1371600" cy="365125"/>
          </a:xfrm>
        </p:spPr>
        <p:txBody>
          <a:bodyPr/>
          <a:lstStyle/>
          <a:p>
            <a:r>
              <a:rPr lang="en-US" sz="1600" b="1" dirty="0">
                <a:solidFill>
                  <a:srgbClr val="002060"/>
                </a:solidFill>
                <a:latin typeface="Calibri" panose="020F0502020204030204" pitchFamily="34" charset="0"/>
                <a:cs typeface="Calibri" panose="020F0502020204030204" pitchFamily="34" charset="0"/>
              </a:rPr>
              <a:t>Slide </a:t>
            </a:r>
            <a:fld id="{3DF49994-E2F1-49D2-9560-9452244A1B97}" type="slidenum">
              <a:rPr lang="en-US" sz="1600" b="1" smtClean="0">
                <a:solidFill>
                  <a:srgbClr val="002060"/>
                </a:solidFill>
                <a:latin typeface="Calibri" panose="020F0502020204030204" pitchFamily="34" charset="0"/>
                <a:cs typeface="Calibri" panose="020F0502020204030204" pitchFamily="34" charset="0"/>
              </a:rPr>
              <a:pPr/>
              <a:t>47</a:t>
            </a:fld>
            <a:r>
              <a:rPr lang="en-US" sz="1600" b="1" dirty="0" smtClean="0">
                <a:solidFill>
                  <a:srgbClr val="002060"/>
                </a:solidFill>
                <a:latin typeface="Calibri" panose="020F0502020204030204" pitchFamily="34" charset="0"/>
                <a:cs typeface="Calibri" panose="020F0502020204030204" pitchFamily="34" charset="0"/>
              </a:rPr>
              <a:t>/47</a:t>
            </a:r>
            <a:endParaRPr lang="en-US" sz="1600" b="1" dirty="0">
              <a:solidFill>
                <a:srgbClr val="002060"/>
              </a:solidFill>
              <a:latin typeface="Calibri" panose="020F0502020204030204" pitchFamily="34" charset="0"/>
              <a:cs typeface="Calibri" panose="020F0502020204030204" pitchFamily="34" charset="0"/>
            </a:endParaRPr>
          </a:p>
        </p:txBody>
      </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
        <p:nvSpPr>
          <p:cNvPr id="23" name="Date Placeholder 27">
            <a:extLst>
              <a:ext uri="{FF2B5EF4-FFF2-40B4-BE49-F238E27FC236}">
                <a16:creationId xmlns:a16="http://schemas.microsoft.com/office/drawing/2014/main" id="{A0D4304E-3720-4950-BA76-6435450AB033}"/>
              </a:ext>
            </a:extLst>
          </p:cNvPr>
          <p:cNvSpPr>
            <a:spLocks noGrp="1"/>
          </p:cNvSpPr>
          <p:nvPr>
            <p:ph type="dt" sz="half" idx="10"/>
          </p:nvPr>
        </p:nvSpPr>
        <p:spPr>
          <a:xfrm>
            <a:off x="40037" y="6357091"/>
            <a:ext cx="1179163" cy="424709"/>
          </a:xfrm>
        </p:spPr>
        <p:txBody>
          <a:bodyPr/>
          <a:lstStyle/>
          <a:p>
            <a:r>
              <a:rPr lang="en-US" sz="1600" b="1" dirty="0" smtClean="0">
                <a:solidFill>
                  <a:srgbClr val="002060"/>
                </a:solidFill>
                <a:latin typeface="Times New Roman" pitchFamily="18" charset="0"/>
                <a:cs typeface="Times New Roman" pitchFamily="18" charset="0"/>
              </a:rPr>
              <a:t>26/03/2020</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16116</TotalTime>
  <Words>3074</Words>
  <Application>Microsoft Office PowerPoint</Application>
  <PresentationFormat>On-screen Show (4:3)</PresentationFormat>
  <Paragraphs>658</Paragraphs>
  <Slides>47</Slides>
  <Notes>47</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47</vt:i4>
      </vt:variant>
    </vt:vector>
  </HeadingPairs>
  <TitlesOfParts>
    <vt:vector size="57" baseType="lpstr">
      <vt:lpstr>宋体</vt:lpstr>
      <vt:lpstr>Arial</vt:lpstr>
      <vt:lpstr>Calibri</vt:lpstr>
      <vt:lpstr>Perpetua</vt:lpstr>
      <vt:lpstr>Times New Roman</vt:lpstr>
      <vt:lpstr>Wingdings</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lumia nokia</cp:lastModifiedBy>
  <cp:revision>450</cp:revision>
  <dcterms:created xsi:type="dcterms:W3CDTF">2011-10-11T04:02:09Z</dcterms:created>
  <dcterms:modified xsi:type="dcterms:W3CDTF">2020-04-20T04:20:27Z</dcterms:modified>
</cp:coreProperties>
</file>